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4" r:id="rId3"/>
    <p:sldId id="279" r:id="rId4"/>
    <p:sldId id="270" r:id="rId5"/>
    <p:sldId id="269" r:id="rId6"/>
    <p:sldId id="276" r:id="rId7"/>
    <p:sldId id="268" r:id="rId8"/>
    <p:sldId id="271" r:id="rId9"/>
    <p:sldId id="277" r:id="rId10"/>
    <p:sldId id="273" r:id="rId11"/>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769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t layout 1 - markeringsfarv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36" autoAdjust="0"/>
    <p:restoredTop sz="99812" autoAdjust="0"/>
  </p:normalViewPr>
  <p:slideViewPr>
    <p:cSldViewPr snapToGrid="0" snapToObjects="1">
      <p:cViewPr varScale="1">
        <p:scale>
          <a:sx n="85" d="100"/>
          <a:sy n="85" d="100"/>
        </p:scale>
        <p:origin x="1918" y="41"/>
      </p:cViewPr>
      <p:guideLst>
        <p:guide orient="horz" pos="2160"/>
        <p:guide pos="2880"/>
      </p:guideLst>
    </p:cSldViewPr>
  </p:slideViewPr>
  <p:notesTextViewPr>
    <p:cViewPr>
      <p:scale>
        <a:sx n="100" d="100"/>
        <a:sy n="100" d="100"/>
      </p:scale>
      <p:origin x="0" y="0"/>
    </p:cViewPr>
  </p:notesTextViewPr>
  <p:sorterViewPr>
    <p:cViewPr varScale="1">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E05E0BDA-5EE2-0742-9B00-F2AAA46DEA23}" type="datetimeFigureOut">
              <a:rPr lang="da-DK" smtClean="0"/>
              <a:t>19-10-2021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312627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05E0BDA-5EE2-0742-9B00-F2AAA46DEA23}" type="datetimeFigureOut">
              <a:rPr lang="da-DK" smtClean="0"/>
              <a:t>19-10-2021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183685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05E0BDA-5EE2-0742-9B00-F2AAA46DEA23}" type="datetimeFigureOut">
              <a:rPr lang="da-DK" smtClean="0"/>
              <a:t>19-10-2021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347745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05E0BDA-5EE2-0742-9B00-F2AAA46DEA23}" type="datetimeFigureOut">
              <a:rPr lang="da-DK" smtClean="0"/>
              <a:t>19-10-2021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16811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E05E0BDA-5EE2-0742-9B00-F2AAA46DEA23}" type="datetimeFigureOut">
              <a:rPr lang="da-DK" smtClean="0"/>
              <a:t>19-10-2021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120129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E05E0BDA-5EE2-0742-9B00-F2AAA46DEA23}" type="datetimeFigureOut">
              <a:rPr lang="da-DK" smtClean="0"/>
              <a:t>19-10-2021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346445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E05E0BDA-5EE2-0742-9B00-F2AAA46DEA23}" type="datetimeFigureOut">
              <a:rPr lang="da-DK" smtClean="0"/>
              <a:t>19-10-2021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63810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E05E0BDA-5EE2-0742-9B00-F2AAA46DEA23}" type="datetimeFigureOut">
              <a:rPr lang="da-DK" smtClean="0"/>
              <a:t>19-10-2021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13301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05E0BDA-5EE2-0742-9B00-F2AAA46DEA23}" type="datetimeFigureOut">
              <a:rPr lang="da-DK" smtClean="0"/>
              <a:t>19-10-2021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291925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E05E0BDA-5EE2-0742-9B00-F2AAA46DEA23}" type="datetimeFigureOut">
              <a:rPr lang="da-DK" smtClean="0"/>
              <a:t>19-10-2021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416436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E05E0BDA-5EE2-0742-9B00-F2AAA46DEA23}" type="datetimeFigureOut">
              <a:rPr lang="da-DK" smtClean="0"/>
              <a:t>19-10-2021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DB2A13-DB89-644E-B74E-DFD1510CF203}" type="slidenum">
              <a:rPr lang="da-DK" smtClean="0"/>
              <a:t>‹#›</a:t>
            </a:fld>
            <a:endParaRPr lang="da-DK"/>
          </a:p>
        </p:txBody>
      </p:sp>
    </p:spTree>
    <p:extLst>
      <p:ext uri="{BB962C8B-B14F-4D97-AF65-F5344CB8AC3E}">
        <p14:creationId xmlns:p14="http://schemas.microsoft.com/office/powerpoint/2010/main" val="245266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E0BDA-5EE2-0742-9B00-F2AAA46DEA23}" type="datetimeFigureOut">
              <a:rPr lang="da-DK" smtClean="0"/>
              <a:t>19-10-2021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B2A13-DB89-644E-B74E-DFD1510CF203}" type="slidenum">
              <a:rPr lang="da-DK" smtClean="0"/>
              <a:t>‹#›</a:t>
            </a:fld>
            <a:endParaRPr lang="da-DK"/>
          </a:p>
        </p:txBody>
      </p:sp>
    </p:spTree>
    <p:extLst>
      <p:ext uri="{BB962C8B-B14F-4D97-AF65-F5344CB8AC3E}">
        <p14:creationId xmlns:p14="http://schemas.microsoft.com/office/powerpoint/2010/main" val="3530439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mailto:KB@myographytech.com" TargetMode="External"/><Relationship Id="rId5" Type="http://schemas.openxmlformats.org/officeDocument/2006/relationships/hyperlink" Target="mailto:RSD@myographytech.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sz_streamer_66_hele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651"/>
            <a:ext cx="9144000" cy="3020228"/>
          </a:xfrm>
          <a:prstGeom prst="rect">
            <a:avLst/>
          </a:prstGeom>
        </p:spPr>
      </p:pic>
      <p:sp>
        <p:nvSpPr>
          <p:cNvPr id="4" name="TextBox 3"/>
          <p:cNvSpPr txBox="1"/>
          <p:nvPr/>
        </p:nvSpPr>
        <p:spPr>
          <a:xfrm>
            <a:off x="536647" y="4538416"/>
            <a:ext cx="8070705" cy="523220"/>
          </a:xfrm>
          <a:prstGeom prst="rect">
            <a:avLst/>
          </a:prstGeom>
          <a:noFill/>
        </p:spPr>
        <p:txBody>
          <a:bodyPr wrap="none" rtlCol="0">
            <a:spAutoFit/>
          </a:bodyPr>
          <a:lstStyle/>
          <a:p>
            <a:r>
              <a:rPr lang="en-US" sz="2800" dirty="0"/>
              <a:t>Acoustic </a:t>
            </a:r>
            <a:r>
              <a:rPr lang="en-US" sz="2800" dirty="0" err="1"/>
              <a:t>MyoGraphy</a:t>
            </a:r>
            <a:r>
              <a:rPr lang="en-US" sz="2800" dirty="0"/>
              <a:t> – CURO System and </a:t>
            </a:r>
            <a:r>
              <a:rPr lang="en-US" sz="2800" dirty="0" err="1"/>
              <a:t>ESTi</a:t>
            </a:r>
            <a:r>
              <a:rPr lang="en-US" sz="2800" baseline="30000" dirty="0" err="1"/>
              <a:t>TM</a:t>
            </a:r>
            <a:r>
              <a:rPr lang="en-US" sz="2800" dirty="0"/>
              <a:t> Score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724" t="27142" r="24903" b="31928"/>
          <a:stretch/>
        </p:blipFill>
        <p:spPr>
          <a:xfrm rot="10800000">
            <a:off x="5203373" y="5090432"/>
            <a:ext cx="3532414" cy="1967593"/>
          </a:xfrm>
          <a:prstGeom prst="rect">
            <a:avLst/>
          </a:prstGeom>
          <a:effectLst>
            <a:glow>
              <a:schemeClr val="accent1">
                <a:alpha val="40000"/>
              </a:schemeClr>
            </a:glow>
            <a:outerShdw blurRad="50800" dist="38100" dir="2700000" algn="tl" rotWithShape="0">
              <a:prstClr val="black">
                <a:alpha val="40000"/>
              </a:prstClr>
            </a:outerShdw>
            <a:softEdge rad="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966" t="27848" r="17158" b="26682"/>
          <a:stretch/>
        </p:blipFill>
        <p:spPr>
          <a:xfrm>
            <a:off x="138904" y="4866884"/>
            <a:ext cx="3538230" cy="1857571"/>
          </a:xfrm>
          <a:prstGeom prst="rect">
            <a:avLst/>
          </a:prstGeom>
        </p:spPr>
      </p:pic>
    </p:spTree>
    <p:extLst>
      <p:ext uri="{BB962C8B-B14F-4D97-AF65-F5344CB8AC3E}">
        <p14:creationId xmlns:p14="http://schemas.microsoft.com/office/powerpoint/2010/main" val="381513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C5763C84-3180-E549-9489-F48F3BF8A2CF}"/>
              </a:ext>
            </a:extLst>
          </p:cNvPr>
          <p:cNvSpPr/>
          <p:nvPr/>
        </p:nvSpPr>
        <p:spPr>
          <a:xfrm>
            <a:off x="3344445" y="1135755"/>
            <a:ext cx="2856103" cy="369332"/>
          </a:xfrm>
          <a:prstGeom prst="rect">
            <a:avLst/>
          </a:prstGeom>
        </p:spPr>
        <p:txBody>
          <a:bodyPr wrap="none">
            <a:spAutoFit/>
          </a:bodyPr>
          <a:lstStyle/>
          <a:p>
            <a:r>
              <a:rPr lang="da-DK" dirty="0">
                <a:latin typeface="Garamond" panose="02020404030301010803" pitchFamily="18" charset="0"/>
                <a:ea typeface="MS Mincho" panose="02020609040205080304" pitchFamily="49" charset="-128"/>
                <a:cs typeface="Times New Roman" panose="02020603050405020304" pitchFamily="18" charset="0"/>
              </a:rPr>
              <a:t> </a:t>
            </a:r>
            <a:r>
              <a:rPr lang="en-US" dirty="0">
                <a:latin typeface="Garamond" panose="02020404030301010803" pitchFamily="18" charset="0"/>
                <a:ea typeface="MS Mincho" panose="02020609040205080304" pitchFamily="49" charset="-128"/>
                <a:cs typeface="Times New Roman" panose="02020603050405020304" pitchFamily="18" charset="0"/>
              </a:rPr>
              <a:t>“</a:t>
            </a:r>
            <a:r>
              <a:rPr lang="en-US" i="1" dirty="0">
                <a:latin typeface="Garamond" panose="02020404030301010803" pitchFamily="18" charset="0"/>
                <a:ea typeface="MS Mincho" panose="02020609040205080304" pitchFamily="49" charset="-128"/>
                <a:cs typeface="Times New Roman" panose="02020603050405020304" pitchFamily="18" charset="0"/>
              </a:rPr>
              <a:t>A CURO means you CARE”</a:t>
            </a:r>
            <a:r>
              <a:rPr lang="da-DK" dirty="0">
                <a:effectLst/>
              </a:rPr>
              <a:t> </a:t>
            </a:r>
            <a:endParaRPr lang="da-DK" dirty="0"/>
          </a:p>
        </p:txBody>
      </p:sp>
      <p:pic>
        <p:nvPicPr>
          <p:cNvPr id="9" name="Pladsholder til indhold 4">
            <a:extLst>
              <a:ext uri="{FF2B5EF4-FFF2-40B4-BE49-F238E27FC236}">
                <a16:creationId xmlns:a16="http://schemas.microsoft.com/office/drawing/2014/main" xmlns="" id="{35182BA0-DE48-AD47-9C02-BDE7AADBE168}"/>
              </a:ext>
            </a:extLst>
          </p:cNvPr>
          <p:cNvPicPr>
            <a:picLocks noChangeAspect="1"/>
          </p:cNvPicPr>
          <p:nvPr/>
        </p:nvPicPr>
        <p:blipFill>
          <a:blip r:embed="rId2"/>
          <a:stretch>
            <a:fillRect/>
          </a:stretch>
        </p:blipFill>
        <p:spPr>
          <a:xfrm>
            <a:off x="2575779" y="284855"/>
            <a:ext cx="4305300" cy="8509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724" t="27142" r="24903" b="31928"/>
          <a:stretch/>
        </p:blipFill>
        <p:spPr>
          <a:xfrm rot="10800000">
            <a:off x="2609863" y="3108486"/>
            <a:ext cx="3532414" cy="1967593"/>
          </a:xfrm>
          <a:prstGeom prst="rect">
            <a:avLst/>
          </a:prstGeom>
          <a:effectLst>
            <a:glow>
              <a:schemeClr val="accent1">
                <a:alpha val="40000"/>
              </a:schemeClr>
            </a:glow>
            <a:outerShdw blurRad="50800" dist="38100" dir="2700000" algn="tl" rotWithShape="0">
              <a:prstClr val="black">
                <a:alpha val="40000"/>
              </a:prstClr>
            </a:outerShdw>
            <a:softEdge rad="0"/>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0966" t="27848" r="17158" b="26682"/>
          <a:stretch/>
        </p:blipFill>
        <p:spPr>
          <a:xfrm>
            <a:off x="2787974" y="1373413"/>
            <a:ext cx="3538230" cy="1857571"/>
          </a:xfrm>
          <a:prstGeom prst="rect">
            <a:avLst/>
          </a:prstGeom>
        </p:spPr>
      </p:pic>
      <p:sp>
        <p:nvSpPr>
          <p:cNvPr id="12" name="TextBox 11"/>
          <p:cNvSpPr txBox="1"/>
          <p:nvPr/>
        </p:nvSpPr>
        <p:spPr>
          <a:xfrm>
            <a:off x="2426970" y="4953581"/>
            <a:ext cx="4488180" cy="1169551"/>
          </a:xfrm>
          <a:prstGeom prst="rect">
            <a:avLst/>
          </a:prstGeom>
          <a:noFill/>
        </p:spPr>
        <p:txBody>
          <a:bodyPr wrap="square" rtlCol="0">
            <a:spAutoFit/>
          </a:bodyPr>
          <a:lstStyle/>
          <a:p>
            <a:pPr algn="ctr"/>
            <a:r>
              <a:rPr lang="en-US" sz="1400" dirty="0" smtClean="0"/>
              <a:t>Contact: RSD Media Group at 352-456-8338 </a:t>
            </a:r>
            <a:r>
              <a:rPr lang="en-US" sz="1400" dirty="0" smtClean="0">
                <a:hlinkClick r:id="rId5"/>
              </a:rPr>
              <a:t>RSD@myographytech.com</a:t>
            </a:r>
            <a:endParaRPr lang="en-US" sz="1400" dirty="0" smtClean="0"/>
          </a:p>
          <a:p>
            <a:pPr algn="ctr"/>
            <a:r>
              <a:rPr lang="en-US" sz="1400" dirty="0" smtClean="0"/>
              <a:t>Or</a:t>
            </a:r>
          </a:p>
          <a:p>
            <a:pPr algn="ctr"/>
            <a:r>
              <a:rPr lang="en-US" sz="1400" dirty="0" smtClean="0"/>
              <a:t>Kristen Beran at 352-222-8256</a:t>
            </a:r>
          </a:p>
          <a:p>
            <a:pPr algn="ctr"/>
            <a:r>
              <a:rPr lang="en-US" sz="1400" dirty="0" smtClean="0">
                <a:hlinkClick r:id="rId6"/>
              </a:rPr>
              <a:t>KB@myographytech.com</a:t>
            </a:r>
            <a:r>
              <a:rPr lang="en-US" sz="1400" dirty="0" smtClean="0"/>
              <a:t> </a:t>
            </a:r>
            <a:endParaRPr lang="en-US" sz="1400" dirty="0"/>
          </a:p>
        </p:txBody>
      </p:sp>
    </p:spTree>
    <p:extLst>
      <p:ext uri="{BB962C8B-B14F-4D97-AF65-F5344CB8AC3E}">
        <p14:creationId xmlns:p14="http://schemas.microsoft.com/office/powerpoint/2010/main" val="285281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42DA4DB-174E-E849-92A2-F4368DB1F1EA}"/>
              </a:ext>
            </a:extLst>
          </p:cNvPr>
          <p:cNvSpPr>
            <a:spLocks noChangeArrowheads="1"/>
          </p:cNvSpPr>
          <p:nvPr/>
        </p:nvSpPr>
        <p:spPr bwMode="auto">
          <a:xfrm>
            <a:off x="826264" y="5101463"/>
            <a:ext cx="77118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analyzing</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amplitude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(S-score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spatial</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summation</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frequency</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AMG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signal</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(T-score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temporal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summation</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well</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periods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inactivity</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between</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AMG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spikes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(E-score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relative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efficiency</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contractions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possible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assess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three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physiological</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parameters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used</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central</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nervous</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system</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generate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force</a:t>
            </a:r>
            <a:r>
              <a:rPr kumimoji="0" lang="de-DE" altLang="da-DK"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 </a:t>
            </a:r>
            <a:r>
              <a:rPr kumimoji="0" lang="de-DE" altLang="da-DK"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muscle</a:t>
            </a:r>
            <a:r>
              <a:rPr lang="de-DE" altLang="da-DK" sz="1400" dirty="0">
                <a:latin typeface="Calibri" panose="020F0502020204030204" pitchFamily="34" charset="0"/>
                <a:ea typeface="Calibri" panose="020F0502020204030204" pitchFamily="34" charset="0"/>
                <a:cs typeface="Times New Roman" panose="02020603050405020304" pitchFamily="18" charset="0"/>
              </a:rPr>
              <a:t>.</a:t>
            </a:r>
            <a:endParaRPr kumimoji="0" lang="de-DE" altLang="da-DK" sz="1400" b="0" i="0" u="none" strike="noStrike" cap="none" normalizeH="0" baseline="0" dirty="0">
              <a:ln>
                <a:noFill/>
              </a:ln>
              <a:solidFill>
                <a:schemeClr val="tx1"/>
              </a:solidFill>
              <a:effectLst/>
              <a:latin typeface="Arial" panose="020B0604020202020204" pitchFamily="34" charset="0"/>
            </a:endParaRPr>
          </a:p>
        </p:txBody>
      </p:sp>
      <p:sp>
        <p:nvSpPr>
          <p:cNvPr id="4" name="Tekstfelt 3">
            <a:extLst>
              <a:ext uri="{FF2B5EF4-FFF2-40B4-BE49-F238E27FC236}">
                <a16:creationId xmlns:a16="http://schemas.microsoft.com/office/drawing/2014/main" xmlns="" id="{AD65E65E-F279-AC4C-968A-73736342873E}"/>
              </a:ext>
            </a:extLst>
          </p:cNvPr>
          <p:cNvSpPr txBox="1"/>
          <p:nvPr/>
        </p:nvSpPr>
        <p:spPr>
          <a:xfrm>
            <a:off x="727113" y="539827"/>
            <a:ext cx="7910111" cy="1754326"/>
          </a:xfrm>
          <a:prstGeom prst="rect">
            <a:avLst/>
          </a:prstGeom>
          <a:noFill/>
        </p:spPr>
        <p:txBody>
          <a:bodyPr wrap="square" rtlCol="0">
            <a:spAutoFit/>
          </a:bodyPr>
          <a:lstStyle/>
          <a:p>
            <a:pPr algn="ctr"/>
            <a:r>
              <a:rPr lang="da-DK" dirty="0"/>
              <a:t>Any given </a:t>
            </a:r>
            <a:r>
              <a:rPr lang="da-DK" dirty="0" err="1"/>
              <a:t>muscle</a:t>
            </a:r>
            <a:r>
              <a:rPr lang="da-DK" dirty="0"/>
              <a:t> </a:t>
            </a:r>
            <a:r>
              <a:rPr lang="da-DK" dirty="0" err="1"/>
              <a:t>contraction</a:t>
            </a:r>
            <a:r>
              <a:rPr lang="da-DK" dirty="0"/>
              <a:t> generates an </a:t>
            </a:r>
            <a:r>
              <a:rPr lang="da-DK" dirty="0" err="1"/>
              <a:t>acoustic</a:t>
            </a:r>
            <a:r>
              <a:rPr lang="da-DK" dirty="0"/>
              <a:t> </a:t>
            </a:r>
            <a:r>
              <a:rPr lang="da-DK" dirty="0" err="1"/>
              <a:t>myography</a:t>
            </a:r>
            <a:r>
              <a:rPr lang="da-DK" dirty="0"/>
              <a:t> (AMG) signal </a:t>
            </a:r>
            <a:r>
              <a:rPr lang="da-DK" dirty="0" err="1"/>
              <a:t>that</a:t>
            </a:r>
            <a:r>
              <a:rPr lang="da-DK" dirty="0"/>
              <a:t> </a:t>
            </a:r>
            <a:r>
              <a:rPr lang="da-DK" dirty="0" err="1"/>
              <a:t>comprises</a:t>
            </a:r>
            <a:r>
              <a:rPr lang="da-DK" dirty="0"/>
              <a:t> </a:t>
            </a:r>
            <a:r>
              <a:rPr lang="da-DK" dirty="0" err="1"/>
              <a:t>three</a:t>
            </a:r>
            <a:r>
              <a:rPr lang="da-DK" dirty="0"/>
              <a:t> components, a signal amplitude referred to as </a:t>
            </a:r>
            <a:r>
              <a:rPr lang="da-DK" dirty="0" err="1"/>
              <a:t>Spatial</a:t>
            </a:r>
            <a:r>
              <a:rPr lang="da-DK" dirty="0"/>
              <a:t> </a:t>
            </a:r>
            <a:r>
              <a:rPr lang="da-DK" dirty="0" err="1"/>
              <a:t>Summation</a:t>
            </a:r>
            <a:r>
              <a:rPr lang="da-DK" dirty="0"/>
              <a:t>, a signal </a:t>
            </a:r>
            <a:r>
              <a:rPr lang="da-DK" dirty="0" err="1"/>
              <a:t>frequency</a:t>
            </a:r>
            <a:r>
              <a:rPr lang="da-DK" dirty="0"/>
              <a:t> referred to as Temporal </a:t>
            </a:r>
            <a:r>
              <a:rPr lang="da-DK" dirty="0" err="1"/>
              <a:t>Summation</a:t>
            </a:r>
            <a:r>
              <a:rPr lang="da-DK" dirty="0"/>
              <a:t>, and a </a:t>
            </a:r>
            <a:r>
              <a:rPr lang="da-DK" dirty="0" err="1"/>
              <a:t>degree</a:t>
            </a:r>
            <a:r>
              <a:rPr lang="da-DK" dirty="0"/>
              <a:t> of </a:t>
            </a:r>
            <a:r>
              <a:rPr lang="da-DK" dirty="0" err="1"/>
              <a:t>efficiency</a:t>
            </a:r>
            <a:r>
              <a:rPr lang="da-DK" dirty="0"/>
              <a:t>.</a:t>
            </a:r>
          </a:p>
          <a:p>
            <a:pPr algn="ctr"/>
            <a:endParaRPr lang="da-DK" dirty="0"/>
          </a:p>
          <a:p>
            <a:pPr algn="ctr"/>
            <a:r>
              <a:rPr lang="da-DK" dirty="0" err="1"/>
              <a:t>These</a:t>
            </a:r>
            <a:r>
              <a:rPr lang="da-DK" dirty="0"/>
              <a:t> components </a:t>
            </a:r>
            <a:r>
              <a:rPr lang="da-DK" dirty="0" err="1"/>
              <a:t>change</a:t>
            </a:r>
            <a:r>
              <a:rPr lang="da-DK" dirty="0"/>
              <a:t> with an </a:t>
            </a:r>
            <a:r>
              <a:rPr lang="da-DK" dirty="0" err="1"/>
              <a:t>increase</a:t>
            </a:r>
            <a:r>
              <a:rPr lang="da-DK" dirty="0"/>
              <a:t> in </a:t>
            </a:r>
            <a:r>
              <a:rPr lang="da-DK" dirty="0" err="1"/>
              <a:t>gait</a:t>
            </a:r>
            <a:r>
              <a:rPr lang="da-DK" dirty="0"/>
              <a:t>. </a:t>
            </a:r>
          </a:p>
          <a:p>
            <a:endParaRPr lang="da-DK" dirty="0"/>
          </a:p>
        </p:txBody>
      </p:sp>
      <p:pic>
        <p:nvPicPr>
          <p:cNvPr id="6" name="Billede 5">
            <a:extLst>
              <a:ext uri="{FF2B5EF4-FFF2-40B4-BE49-F238E27FC236}">
                <a16:creationId xmlns:a16="http://schemas.microsoft.com/office/drawing/2014/main" xmlns="" id="{CC698029-8A08-454D-8AEC-3C06A57B9A9A}"/>
              </a:ext>
            </a:extLst>
          </p:cNvPr>
          <p:cNvPicPr>
            <a:picLocks noChangeAspect="1"/>
          </p:cNvPicPr>
          <p:nvPr/>
        </p:nvPicPr>
        <p:blipFill>
          <a:blip r:embed="rId2"/>
          <a:stretch>
            <a:fillRect/>
          </a:stretch>
        </p:blipFill>
        <p:spPr>
          <a:xfrm>
            <a:off x="1861772" y="2133565"/>
            <a:ext cx="5861132" cy="2967898"/>
          </a:xfrm>
          <a:prstGeom prst="rect">
            <a:avLst/>
          </a:prstGeom>
        </p:spPr>
      </p:pic>
    </p:spTree>
    <p:extLst>
      <p:ext uri="{BB962C8B-B14F-4D97-AF65-F5344CB8AC3E}">
        <p14:creationId xmlns:p14="http://schemas.microsoft.com/office/powerpoint/2010/main" val="41379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Billede 9">
            <a:extLst>
              <a:ext uri="{FF2B5EF4-FFF2-40B4-BE49-F238E27FC236}">
                <a16:creationId xmlns:a16="http://schemas.microsoft.com/office/drawing/2014/main" xmlns="" id="{C3EEC26E-6095-E947-BA6D-0AB0935FF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601" y="412171"/>
            <a:ext cx="6985217" cy="43030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0D3BC881-5444-4849-9181-00B472FB8278}"/>
              </a:ext>
            </a:extLst>
          </p:cNvPr>
          <p:cNvSpPr>
            <a:spLocks noChangeArrowheads="1"/>
          </p:cNvSpPr>
          <p:nvPr/>
        </p:nvSpPr>
        <p:spPr bwMode="auto">
          <a:xfrm>
            <a:off x="649995" y="4601222"/>
            <a:ext cx="802028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a-DK" sz="16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note that </a:t>
            </a:r>
            <a:r>
              <a:rPr lang="en-GB" altLang="da-DK" sz="1600" dirty="0">
                <a:latin typeface="Calibri" panose="020F0502020204030204" pitchFamily="34" charset="0"/>
                <a:ea typeface="Calibri" panose="020F0502020204030204" pitchFamily="34" charset="0"/>
                <a:cs typeface="Times New Roman" panose="02020603050405020304" pitchFamily="18" charset="0"/>
              </a:rPr>
              <a:t>any given </a:t>
            </a:r>
            <a:r>
              <a:rPr kumimoji="0" lang="en-GB" altLang="da-DK" sz="16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AMG signal has an efficiency/coordination (E-score) measured in </a:t>
            </a:r>
            <a:r>
              <a:rPr kumimoji="0" lang="en-GB" altLang="da-DK" sz="1600" b="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mS</a:t>
            </a:r>
            <a:r>
              <a:rPr lang="en-GB" altLang="da-DK" sz="1600" dirty="0" err="1">
                <a:latin typeface="Calibri" panose="020F0502020204030204" pitchFamily="34" charset="0"/>
                <a:ea typeface="Calibri" panose="020F0502020204030204" pitchFamily="34" charset="0"/>
                <a:cs typeface="Times New Roman" panose="02020603050405020304" pitchFamily="18" charset="0"/>
              </a:rPr>
              <a:t>ec</a:t>
            </a:r>
            <a:r>
              <a:rPr kumimoji="0" lang="en-GB" altLang="da-DK" sz="16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 amplitude (S-score; </a:t>
            </a:r>
            <a:r>
              <a:rPr kumimoji="0" lang="en-GB" altLang="da-DK" sz="1600" b="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satial</a:t>
            </a:r>
            <a:r>
              <a:rPr kumimoji="0" lang="en-GB" altLang="da-DK" sz="16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summation) measured in mV, and a frequency (T-score; temporal summation) measured in Hz.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da-DK" sz="14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a-DK"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figure above, TT= total recording time where the sum of E1, E2 and E3 are expressed in relation to TT and represent muscle activity. The red line represents baseline (0 mV). The blue dotted line represents the threshold (typically threshold is set to 7% of the maximum amplitude scale) spikes above threshold are analysed for amplitude and frequency.</a:t>
            </a:r>
          </a:p>
        </p:txBody>
      </p:sp>
      <p:sp>
        <p:nvSpPr>
          <p:cNvPr id="5" name="Rektangel 4">
            <a:extLst>
              <a:ext uri="{FF2B5EF4-FFF2-40B4-BE49-F238E27FC236}">
                <a16:creationId xmlns:a16="http://schemas.microsoft.com/office/drawing/2014/main" xmlns="" id="{49C94CA7-2B7A-824C-AD7A-00D4D5C0C1C9}"/>
              </a:ext>
            </a:extLst>
          </p:cNvPr>
          <p:cNvSpPr/>
          <p:nvPr/>
        </p:nvSpPr>
        <p:spPr>
          <a:xfrm>
            <a:off x="1934483" y="258282"/>
            <a:ext cx="5275034" cy="307777"/>
          </a:xfrm>
          <a:prstGeom prst="rect">
            <a:avLst/>
          </a:prstGeom>
        </p:spPr>
        <p:txBody>
          <a:bodyPr wrap="none">
            <a:spAutoFit/>
          </a:bodyPr>
          <a:lstStyle/>
          <a:p>
            <a:pPr lvl="0" defTabSz="914400" eaLnBrk="0" fontAlgn="base" hangingPunct="0">
              <a:spcBef>
                <a:spcPct val="0"/>
              </a:spcBef>
              <a:spcAft>
                <a:spcPct val="0"/>
              </a:spcAft>
            </a:pPr>
            <a:r>
              <a:rPr lang="en-GB" altLang="da-DK" sz="1400" i="1" dirty="0">
                <a:latin typeface="Calibri" panose="020F0502020204030204" pitchFamily="34" charset="0"/>
                <a:ea typeface="Calibri" panose="020F0502020204030204" pitchFamily="34" charset="0"/>
                <a:cs typeface="Times New Roman" panose="02020603050405020304" pitchFamily="18" charset="0"/>
              </a:rPr>
              <a:t>(red </a:t>
            </a:r>
            <a:r>
              <a:rPr lang="en-GB" altLang="da-DK"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altLang="da-DK"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altLang="da-DK" sz="1400" i="1" dirty="0">
                <a:latin typeface="Calibri" panose="020F0502020204030204" pitchFamily="34" charset="0"/>
                <a:ea typeface="Calibri" panose="020F0502020204030204" pitchFamily="34" charset="0"/>
                <a:cs typeface="Times New Roman" panose="02020603050405020304" pitchFamily="18" charset="0"/>
              </a:rPr>
              <a:t>= AMG signals that are above threshold and will be analysed) </a:t>
            </a:r>
            <a:endParaRPr lang="en-GB" altLang="da-DK" sz="1400" i="1" dirty="0">
              <a:latin typeface="Calibri" panose="020F0502020204030204" pitchFamily="34" charset="0"/>
              <a:ea typeface="Calibri" panose="020F0502020204030204" pitchFamily="34" charset="0"/>
              <a:cs typeface="Times New Roman" panose="02020603050405020304" pitchFamily="18" charset="0"/>
              <a:sym typeface="Symbol" pitchFamily="2" charset="2"/>
            </a:endParaRPr>
          </a:p>
        </p:txBody>
      </p:sp>
    </p:spTree>
    <p:extLst>
      <p:ext uri="{BB962C8B-B14F-4D97-AF65-F5344CB8AC3E}">
        <p14:creationId xmlns:p14="http://schemas.microsoft.com/office/powerpoint/2010/main" val="228222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lide07.jpg"/>
          <p:cNvPicPr>
            <a:picLocks/>
          </p:cNvPicPr>
          <p:nvPr/>
        </p:nvPicPr>
        <p:blipFill>
          <a:blip r:embed="rId2">
            <a:extLst>
              <a:ext uri="{28A0092B-C50C-407E-A947-70E740481C1C}">
                <a14:useLocalDpi xmlns:a14="http://schemas.microsoft.com/office/drawing/2010/main" val="0"/>
              </a:ext>
            </a:extLst>
          </a:blip>
          <a:stretch>
            <a:fillRect/>
          </a:stretch>
        </p:blipFill>
        <p:spPr>
          <a:xfrm>
            <a:off x="16934" y="618891"/>
            <a:ext cx="3057948" cy="3599977"/>
          </a:xfrm>
          <a:prstGeom prst="rect">
            <a:avLst/>
          </a:prstGeom>
        </p:spPr>
      </p:pic>
      <p:pic>
        <p:nvPicPr>
          <p:cNvPr id="15" name="Picture 14" descr="Slide06.jpg"/>
          <p:cNvPicPr>
            <a:picLocks/>
          </p:cNvPicPr>
          <p:nvPr/>
        </p:nvPicPr>
        <p:blipFill>
          <a:blip r:embed="rId3">
            <a:extLst>
              <a:ext uri="{28A0092B-C50C-407E-A947-70E740481C1C}">
                <a14:useLocalDpi xmlns:a14="http://schemas.microsoft.com/office/drawing/2010/main" val="0"/>
              </a:ext>
            </a:extLst>
          </a:blip>
          <a:stretch>
            <a:fillRect/>
          </a:stretch>
        </p:blipFill>
        <p:spPr>
          <a:xfrm>
            <a:off x="6056417" y="612068"/>
            <a:ext cx="3059979" cy="3599996"/>
          </a:xfrm>
          <a:prstGeom prst="rect">
            <a:avLst/>
          </a:prstGeom>
        </p:spPr>
      </p:pic>
      <p:pic>
        <p:nvPicPr>
          <p:cNvPr id="11" name="Picture 10" descr="Slide05.jpg"/>
          <p:cNvPicPr>
            <a:picLocks/>
          </p:cNvPicPr>
          <p:nvPr/>
        </p:nvPicPr>
        <p:blipFill>
          <a:blip r:embed="rId4">
            <a:extLst>
              <a:ext uri="{28A0092B-C50C-407E-A947-70E740481C1C}">
                <a14:useLocalDpi xmlns:a14="http://schemas.microsoft.com/office/drawing/2010/main" val="0"/>
              </a:ext>
            </a:extLst>
          </a:blip>
          <a:stretch>
            <a:fillRect/>
          </a:stretch>
        </p:blipFill>
        <p:spPr>
          <a:xfrm>
            <a:off x="3085554" y="629001"/>
            <a:ext cx="3059996" cy="3589867"/>
          </a:xfrm>
          <a:prstGeom prst="rect">
            <a:avLst/>
          </a:prstGeom>
        </p:spPr>
      </p:pic>
      <p:sp>
        <p:nvSpPr>
          <p:cNvPr id="10" name="TextBox 9"/>
          <p:cNvSpPr txBox="1"/>
          <p:nvPr/>
        </p:nvSpPr>
        <p:spPr>
          <a:xfrm>
            <a:off x="-51659" y="4599618"/>
            <a:ext cx="3126541" cy="1077218"/>
          </a:xfrm>
          <a:prstGeom prst="rect">
            <a:avLst/>
          </a:prstGeom>
          <a:noFill/>
        </p:spPr>
        <p:txBody>
          <a:bodyPr wrap="square" rtlCol="0">
            <a:spAutoFit/>
          </a:bodyPr>
          <a:lstStyle/>
          <a:p>
            <a:pPr algn="ctr"/>
            <a:r>
              <a:rPr lang="en-US" sz="1600" dirty="0"/>
              <a:t>Improved efficiency / </a:t>
            </a:r>
          </a:p>
          <a:p>
            <a:pPr algn="ctr"/>
            <a:r>
              <a:rPr lang="en-US" sz="1600" dirty="0"/>
              <a:t>coordination of active motor</a:t>
            </a:r>
          </a:p>
          <a:p>
            <a:pPr algn="ctr"/>
            <a:r>
              <a:rPr lang="en-US" sz="1600" dirty="0"/>
              <a:t> units firing together</a:t>
            </a:r>
          </a:p>
          <a:p>
            <a:pPr algn="ctr"/>
            <a:r>
              <a:rPr lang="en-US" sz="1600" dirty="0"/>
              <a:t>Increases muscle force</a:t>
            </a:r>
          </a:p>
        </p:txBody>
      </p:sp>
      <p:sp>
        <p:nvSpPr>
          <p:cNvPr id="12" name="Oval 11"/>
          <p:cNvSpPr/>
          <p:nvPr/>
        </p:nvSpPr>
        <p:spPr>
          <a:xfrm>
            <a:off x="173709" y="433863"/>
            <a:ext cx="438975" cy="444821"/>
          </a:xfrm>
          <a:prstGeom prst="ellipse">
            <a:avLst/>
          </a:prstGeom>
          <a:solidFill>
            <a:srgbClr val="57697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3" name="Oval 12"/>
          <p:cNvSpPr/>
          <p:nvPr/>
        </p:nvSpPr>
        <p:spPr>
          <a:xfrm>
            <a:off x="3169193" y="449542"/>
            <a:ext cx="438975" cy="444821"/>
          </a:xfrm>
          <a:prstGeom prst="ellipse">
            <a:avLst/>
          </a:prstGeom>
          <a:solidFill>
            <a:srgbClr val="57697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4" name="Oval 13"/>
          <p:cNvSpPr/>
          <p:nvPr/>
        </p:nvSpPr>
        <p:spPr>
          <a:xfrm>
            <a:off x="6226623" y="433863"/>
            <a:ext cx="438975" cy="444821"/>
          </a:xfrm>
          <a:prstGeom prst="ellipse">
            <a:avLst/>
          </a:prstGeom>
          <a:solidFill>
            <a:srgbClr val="57697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7" name="TextBox 16"/>
          <p:cNvSpPr txBox="1"/>
          <p:nvPr/>
        </p:nvSpPr>
        <p:spPr>
          <a:xfrm>
            <a:off x="2708471" y="4722729"/>
            <a:ext cx="3126541" cy="830997"/>
          </a:xfrm>
          <a:prstGeom prst="rect">
            <a:avLst/>
          </a:prstGeom>
          <a:noFill/>
        </p:spPr>
        <p:txBody>
          <a:bodyPr wrap="square" rtlCol="0">
            <a:spAutoFit/>
          </a:bodyPr>
          <a:lstStyle/>
          <a:p>
            <a:pPr algn="ctr"/>
            <a:r>
              <a:rPr lang="en-US" sz="1600" dirty="0"/>
              <a:t>Recruitment of more</a:t>
            </a:r>
          </a:p>
          <a:p>
            <a:pPr algn="ctr"/>
            <a:r>
              <a:rPr lang="en-US" sz="1600" dirty="0"/>
              <a:t>motor units increases</a:t>
            </a:r>
          </a:p>
          <a:p>
            <a:pPr algn="ctr"/>
            <a:r>
              <a:rPr lang="en-US" sz="1600" dirty="0"/>
              <a:t>muscle force</a:t>
            </a:r>
          </a:p>
        </p:txBody>
      </p:sp>
      <p:sp>
        <p:nvSpPr>
          <p:cNvPr id="18" name="TextBox 17"/>
          <p:cNvSpPr txBox="1"/>
          <p:nvPr/>
        </p:nvSpPr>
        <p:spPr>
          <a:xfrm>
            <a:off x="5835012" y="4722729"/>
            <a:ext cx="3126541" cy="830997"/>
          </a:xfrm>
          <a:prstGeom prst="rect">
            <a:avLst/>
          </a:prstGeom>
          <a:noFill/>
        </p:spPr>
        <p:txBody>
          <a:bodyPr wrap="square" rtlCol="0">
            <a:spAutoFit/>
          </a:bodyPr>
          <a:lstStyle/>
          <a:p>
            <a:pPr algn="ctr"/>
            <a:r>
              <a:rPr lang="en-US" sz="1600" dirty="0"/>
              <a:t>A more rapid firing</a:t>
            </a:r>
          </a:p>
          <a:p>
            <a:pPr algn="ctr"/>
            <a:r>
              <a:rPr lang="en-US" sz="1600" dirty="0"/>
              <a:t>rate of active motor units</a:t>
            </a:r>
          </a:p>
          <a:p>
            <a:pPr algn="ctr"/>
            <a:r>
              <a:rPr lang="en-US" sz="1600" dirty="0"/>
              <a:t> increases muscle force</a:t>
            </a:r>
          </a:p>
        </p:txBody>
      </p:sp>
      <p:sp>
        <p:nvSpPr>
          <p:cNvPr id="19" name="TextBox 18"/>
          <p:cNvSpPr txBox="1"/>
          <p:nvPr/>
        </p:nvSpPr>
        <p:spPr>
          <a:xfrm>
            <a:off x="2619125" y="5672841"/>
            <a:ext cx="642785" cy="830997"/>
          </a:xfrm>
          <a:prstGeom prst="rect">
            <a:avLst/>
          </a:prstGeom>
          <a:noFill/>
        </p:spPr>
        <p:txBody>
          <a:bodyPr wrap="square" rtlCol="0">
            <a:spAutoFit/>
          </a:bodyPr>
          <a:lstStyle/>
          <a:p>
            <a:r>
              <a:rPr lang="en-US" sz="4800" dirty="0"/>
              <a:t>+</a:t>
            </a:r>
          </a:p>
        </p:txBody>
      </p:sp>
      <p:sp>
        <p:nvSpPr>
          <p:cNvPr id="20" name="TextBox 19"/>
          <p:cNvSpPr txBox="1"/>
          <p:nvPr/>
        </p:nvSpPr>
        <p:spPr>
          <a:xfrm>
            <a:off x="5534823" y="5672841"/>
            <a:ext cx="642785" cy="830997"/>
          </a:xfrm>
          <a:prstGeom prst="rect">
            <a:avLst/>
          </a:prstGeom>
          <a:noFill/>
        </p:spPr>
        <p:txBody>
          <a:bodyPr wrap="square" rtlCol="0">
            <a:spAutoFit/>
          </a:bodyPr>
          <a:lstStyle/>
          <a:p>
            <a:r>
              <a:rPr lang="en-US" sz="4800" dirty="0"/>
              <a:t>+</a:t>
            </a:r>
          </a:p>
        </p:txBody>
      </p:sp>
      <p:sp>
        <p:nvSpPr>
          <p:cNvPr id="21" name="TextBox 20"/>
          <p:cNvSpPr txBox="1"/>
          <p:nvPr/>
        </p:nvSpPr>
        <p:spPr>
          <a:xfrm>
            <a:off x="465940" y="5672841"/>
            <a:ext cx="2280954" cy="830997"/>
          </a:xfrm>
          <a:prstGeom prst="rect">
            <a:avLst/>
          </a:prstGeom>
          <a:noFill/>
        </p:spPr>
        <p:txBody>
          <a:bodyPr wrap="square" rtlCol="0">
            <a:spAutoFit/>
          </a:bodyPr>
          <a:lstStyle/>
          <a:p>
            <a:r>
              <a:rPr lang="en-US" sz="4800" dirty="0"/>
              <a:t>E-score</a:t>
            </a:r>
          </a:p>
        </p:txBody>
      </p:sp>
      <p:sp>
        <p:nvSpPr>
          <p:cNvPr id="22" name="TextBox 21"/>
          <p:cNvSpPr txBox="1"/>
          <p:nvPr/>
        </p:nvSpPr>
        <p:spPr>
          <a:xfrm>
            <a:off x="3322616" y="5672841"/>
            <a:ext cx="2280954" cy="830997"/>
          </a:xfrm>
          <a:prstGeom prst="rect">
            <a:avLst/>
          </a:prstGeom>
          <a:noFill/>
        </p:spPr>
        <p:txBody>
          <a:bodyPr wrap="square" rtlCol="0">
            <a:spAutoFit/>
          </a:bodyPr>
          <a:lstStyle/>
          <a:p>
            <a:r>
              <a:rPr lang="en-US" sz="4800" dirty="0"/>
              <a:t>S-score</a:t>
            </a:r>
          </a:p>
        </p:txBody>
      </p:sp>
      <p:sp>
        <p:nvSpPr>
          <p:cNvPr id="23" name="TextBox 22"/>
          <p:cNvSpPr txBox="1"/>
          <p:nvPr/>
        </p:nvSpPr>
        <p:spPr>
          <a:xfrm>
            <a:off x="6226623" y="5672841"/>
            <a:ext cx="2280954" cy="830997"/>
          </a:xfrm>
          <a:prstGeom prst="rect">
            <a:avLst/>
          </a:prstGeom>
          <a:noFill/>
        </p:spPr>
        <p:txBody>
          <a:bodyPr wrap="square" rtlCol="0">
            <a:spAutoFit/>
          </a:bodyPr>
          <a:lstStyle/>
          <a:p>
            <a:r>
              <a:rPr lang="en-US" sz="4800" dirty="0"/>
              <a:t>T-score</a:t>
            </a:r>
          </a:p>
        </p:txBody>
      </p:sp>
      <p:sp>
        <p:nvSpPr>
          <p:cNvPr id="2" name="Rektangel 1">
            <a:extLst>
              <a:ext uri="{FF2B5EF4-FFF2-40B4-BE49-F238E27FC236}">
                <a16:creationId xmlns:a16="http://schemas.microsoft.com/office/drawing/2014/main" xmlns="" id="{650E79C9-85D7-6E41-A527-E9F4BABDB2AF}"/>
              </a:ext>
            </a:extLst>
          </p:cNvPr>
          <p:cNvSpPr/>
          <p:nvPr/>
        </p:nvSpPr>
        <p:spPr>
          <a:xfrm>
            <a:off x="2708471" y="3756752"/>
            <a:ext cx="460722" cy="605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xmlns="" id="{E189794C-1013-E04E-A06D-1EF4BD9CEB9E}"/>
              </a:ext>
            </a:extLst>
          </p:cNvPr>
          <p:cNvSpPr/>
          <p:nvPr/>
        </p:nvSpPr>
        <p:spPr>
          <a:xfrm>
            <a:off x="5766419" y="3783749"/>
            <a:ext cx="460722" cy="605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xmlns="" id="{30B99017-059A-F044-B51F-A7D94FDB7A9F}"/>
              </a:ext>
            </a:extLst>
          </p:cNvPr>
          <p:cNvSpPr/>
          <p:nvPr/>
        </p:nvSpPr>
        <p:spPr>
          <a:xfrm>
            <a:off x="8675390" y="3787208"/>
            <a:ext cx="460722" cy="605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058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p:cNvPicPr>
          <p:nvPr/>
        </p:nvPicPr>
        <p:blipFill>
          <a:blip r:embed="rId2">
            <a:extLst>
              <a:ext uri="{28A0092B-C50C-407E-A947-70E740481C1C}">
                <a14:useLocalDpi xmlns:a14="http://schemas.microsoft.com/office/drawing/2010/main" val="0"/>
              </a:ext>
            </a:extLst>
          </a:blip>
          <a:stretch>
            <a:fillRect/>
          </a:stretch>
        </p:blipFill>
        <p:spPr>
          <a:xfrm>
            <a:off x="135467" y="22858"/>
            <a:ext cx="8782000" cy="5579997"/>
          </a:xfrm>
          <a:prstGeom prst="rect">
            <a:avLst/>
          </a:prstGeom>
        </p:spPr>
      </p:pic>
      <p:sp>
        <p:nvSpPr>
          <p:cNvPr id="4" name="TextBox 3"/>
          <p:cNvSpPr txBox="1"/>
          <p:nvPr/>
        </p:nvSpPr>
        <p:spPr>
          <a:xfrm>
            <a:off x="524933" y="5452533"/>
            <a:ext cx="7840134" cy="1323439"/>
          </a:xfrm>
          <a:prstGeom prst="rect">
            <a:avLst/>
          </a:prstGeom>
          <a:noFill/>
        </p:spPr>
        <p:txBody>
          <a:bodyPr wrap="square" rtlCol="0">
            <a:spAutoFit/>
          </a:bodyPr>
          <a:lstStyle/>
          <a:p>
            <a:pPr algn="ctr"/>
            <a:r>
              <a:rPr lang="en-US" sz="1600" dirty="0"/>
              <a:t>The central nervous system can determine precisely the force generated by a skeletal muscle by determining the number of active muscle </a:t>
            </a:r>
            <a:r>
              <a:rPr lang="en-US" sz="1600" dirty="0" err="1"/>
              <a:t>fibres</a:t>
            </a:r>
            <a:r>
              <a:rPr lang="en-US" sz="1600" dirty="0"/>
              <a:t> (S-score), the rate with which they contract (T-score) and the efficiency /coordination of synchronization (E-score) – all represented by the </a:t>
            </a:r>
            <a:r>
              <a:rPr lang="en-US" sz="1600" dirty="0" err="1"/>
              <a:t>ESTi</a:t>
            </a:r>
            <a:r>
              <a:rPr lang="en-US" sz="1600" baseline="30000" dirty="0" err="1"/>
              <a:t>TM</a:t>
            </a:r>
            <a:r>
              <a:rPr lang="en-US" sz="1600" dirty="0"/>
              <a:t>-score measured using the CURO system. </a:t>
            </a:r>
          </a:p>
          <a:p>
            <a:pPr algn="ctr"/>
            <a:endParaRPr lang="en-US" sz="1600" dirty="0"/>
          </a:p>
        </p:txBody>
      </p:sp>
      <p:sp>
        <p:nvSpPr>
          <p:cNvPr id="5" name="Rektangel 4">
            <a:extLst>
              <a:ext uri="{FF2B5EF4-FFF2-40B4-BE49-F238E27FC236}">
                <a16:creationId xmlns:a16="http://schemas.microsoft.com/office/drawing/2014/main" xmlns="" id="{622AAD4E-11C0-9545-BDE4-26C17523980B}"/>
              </a:ext>
            </a:extLst>
          </p:cNvPr>
          <p:cNvSpPr/>
          <p:nvPr/>
        </p:nvSpPr>
        <p:spPr>
          <a:xfrm>
            <a:off x="8134705" y="4952859"/>
            <a:ext cx="782761" cy="605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0904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6D538B66-209A-4E4D-949C-22671D2ABE2C}"/>
              </a:ext>
            </a:extLst>
          </p:cNvPr>
          <p:cNvSpPr/>
          <p:nvPr/>
        </p:nvSpPr>
        <p:spPr>
          <a:xfrm>
            <a:off x="594911" y="638312"/>
            <a:ext cx="8361802" cy="4433330"/>
          </a:xfrm>
          <a:prstGeom prst="rect">
            <a:avLst/>
          </a:prstGeom>
        </p:spPr>
        <p:txBody>
          <a:bodyPr wrap="square">
            <a:spAutoFit/>
          </a:bodyPr>
          <a:lstStyle/>
          <a:p>
            <a:pP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The AMG score </a:t>
            </a:r>
            <a:r>
              <a:rPr lang="de-DE" dirty="0" err="1">
                <a:latin typeface="Calibri" panose="020F0502020204030204" pitchFamily="34" charset="0"/>
                <a:ea typeface="Calibri" panose="020F0502020204030204" pitchFamily="34" charset="0"/>
                <a:cs typeface="Times New Roman" panose="02020603050405020304" pitchFamily="18" charset="0"/>
              </a:rPr>
              <a:t>can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furthermore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assessed</a:t>
            </a:r>
            <a:r>
              <a:rPr lang="de-DE" dirty="0">
                <a:latin typeface="Calibri" panose="020F0502020204030204" pitchFamily="34" charset="0"/>
                <a:ea typeface="Calibri" panose="020F0502020204030204" pitchFamily="34" charset="0"/>
                <a:cs typeface="Times New Roman" panose="02020603050405020304" pitchFamily="18" charset="0"/>
              </a:rPr>
              <a:t> in </a:t>
            </a:r>
            <a:r>
              <a:rPr lang="de-DE" dirty="0" err="1">
                <a:latin typeface="Calibri" panose="020F0502020204030204" pitchFamily="34" charset="0"/>
                <a:ea typeface="Calibri" panose="020F0502020204030204" pitchFamily="34" charset="0"/>
                <a:cs typeface="Times New Roman" panose="02020603050405020304" pitchFamily="18" charset="0"/>
              </a:rPr>
              <a:t>terms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contralateral</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muscle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contractions</a:t>
            </a:r>
            <a:r>
              <a:rPr lang="de-DE" dirty="0">
                <a:latin typeface="Calibri" panose="020F0502020204030204" pitchFamily="34" charset="0"/>
                <a:ea typeface="Calibri" panose="020F0502020204030204" pitchFamily="34" charset="0"/>
                <a:cs typeface="Times New Roman" panose="02020603050405020304" pitchFamily="18" charset="0"/>
              </a:rPr>
              <a:t> at </a:t>
            </a:r>
            <a:r>
              <a:rPr lang="de-DE" dirty="0" err="1">
                <a:latin typeface="Calibri" panose="020F0502020204030204" pitchFamily="34" charset="0"/>
                <a:ea typeface="Calibri" panose="020F0502020204030204" pitchFamily="34" charset="0"/>
                <a:cs typeface="Times New Roman" panose="02020603050405020304" pitchFamily="18" charset="0"/>
              </a:rPr>
              <a:t>any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given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gait</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summing</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E-, S- </a:t>
            </a:r>
            <a:r>
              <a:rPr lang="de-DE" dirty="0" err="1">
                <a:latin typeface="Calibri" panose="020F0502020204030204" pitchFamily="34" charset="0"/>
                <a:ea typeface="Calibri" panose="020F0502020204030204" pitchFamily="34" charset="0"/>
                <a:cs typeface="Times New Roman" panose="02020603050405020304" pitchFamily="18" charset="0"/>
              </a:rPr>
              <a:t>and</a:t>
            </a:r>
            <a:r>
              <a:rPr lang="de-DE" dirty="0">
                <a:latin typeface="Calibri" panose="020F0502020204030204" pitchFamily="34" charset="0"/>
                <a:ea typeface="Calibri" panose="020F0502020204030204" pitchFamily="34" charset="0"/>
                <a:cs typeface="Times New Roman" panose="02020603050405020304" pitchFamily="18" charset="0"/>
              </a:rPr>
              <a:t> T-</a:t>
            </a:r>
            <a:r>
              <a:rPr lang="de-DE" dirty="0" err="1">
                <a:latin typeface="Calibri" panose="020F0502020204030204" pitchFamily="34" charset="0"/>
                <a:ea typeface="Calibri" panose="020F0502020204030204" pitchFamily="34" charset="0"/>
                <a:cs typeface="Times New Roman" panose="02020603050405020304" pitchFamily="18" charset="0"/>
              </a:rPr>
              <a:t>scores</a:t>
            </a:r>
            <a:r>
              <a:rPr lang="de-DE" dirty="0">
                <a:latin typeface="Calibri" panose="020F0502020204030204" pitchFamily="34" charset="0"/>
                <a:ea typeface="Calibri" panose="020F0502020204030204" pitchFamily="34" charset="0"/>
                <a:cs typeface="Times New Roman" panose="02020603050405020304" pitchFamily="18" charset="0"/>
              </a:rPr>
              <a:t> on </a:t>
            </a:r>
            <a:r>
              <a:rPr lang="de-DE" dirty="0" err="1">
                <a:latin typeface="Calibri" panose="020F0502020204030204" pitchFamily="34" charset="0"/>
                <a:ea typeface="Calibri" panose="020F0502020204030204" pitchFamily="34" charset="0"/>
                <a:cs typeface="Times New Roman" panose="02020603050405020304" pitchFamily="18" charset="0"/>
              </a:rPr>
              <a:t>one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side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 </a:t>
            </a:r>
            <a:r>
              <a:rPr lang="de-DE" dirty="0" err="1">
                <a:latin typeface="Calibri" panose="020F0502020204030204" pitchFamily="34" charset="0"/>
                <a:ea typeface="Calibri" panose="020F0502020204030204" pitchFamily="34" charset="0"/>
                <a:cs typeface="Times New Roman" panose="02020603050405020304" pitchFamily="18" charset="0"/>
              </a:rPr>
              <a:t>horse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and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subtracting</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scores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opposite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side</a:t>
            </a:r>
            <a:r>
              <a:rPr lang="de-DE" dirty="0">
                <a:latin typeface="Calibri" panose="020F0502020204030204" pitchFamily="34" charset="0"/>
                <a:ea typeface="Calibri" panose="020F0502020204030204" pitchFamily="34" charset="0"/>
                <a:cs typeface="Times New Roman" panose="02020603050405020304" pitchFamily="18" charset="0"/>
              </a:rPr>
              <a:t>, a </a:t>
            </a:r>
            <a:r>
              <a:rPr lang="de-DE" dirty="0" err="1">
                <a:latin typeface="Calibri" panose="020F0502020204030204" pitchFamily="34" charset="0"/>
                <a:ea typeface="Calibri" panose="020F0502020204030204" pitchFamily="34" charset="0"/>
                <a:cs typeface="Times New Roman" panose="02020603050405020304" pitchFamily="18" charset="0"/>
              </a:rPr>
              <a:t>balance</a:t>
            </a:r>
            <a:r>
              <a:rPr lang="de-DE" dirty="0">
                <a:latin typeface="Calibri" panose="020F0502020204030204" pitchFamily="34" charset="0"/>
                <a:ea typeface="Calibri" panose="020F0502020204030204" pitchFamily="34" charset="0"/>
                <a:cs typeface="Times New Roman" panose="02020603050405020304" pitchFamily="18" charset="0"/>
              </a:rPr>
              <a:t> score </a:t>
            </a:r>
            <a:r>
              <a:rPr lang="de-DE" dirty="0" err="1">
                <a:latin typeface="Calibri" panose="020F0502020204030204" pitchFamily="34" charset="0"/>
                <a:ea typeface="Calibri" panose="020F0502020204030204" pitchFamily="34" charset="0"/>
                <a:cs typeface="Times New Roman" panose="02020603050405020304" pitchFamily="18" charset="0"/>
              </a:rPr>
              <a:t>can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created</a:t>
            </a:r>
            <a:r>
              <a:rPr lang="de-DE" dirty="0">
                <a:latin typeface="Calibri" panose="020F0502020204030204" pitchFamily="34" charset="0"/>
                <a:ea typeface="Calibri" panose="020F0502020204030204" pitchFamily="34" charset="0"/>
                <a:cs typeface="Times New Roman" panose="02020603050405020304" pitchFamily="18" charset="0"/>
              </a:rPr>
              <a:t>. This </a:t>
            </a:r>
            <a:r>
              <a:rPr lang="de-DE" dirty="0" err="1">
                <a:latin typeface="Calibri" panose="020F0502020204030204" pitchFamily="34" charset="0"/>
                <a:ea typeface="Calibri" panose="020F0502020204030204" pitchFamily="34" charset="0"/>
                <a:cs typeface="Times New Roman" panose="02020603050405020304" pitchFamily="18" charset="0"/>
              </a:rPr>
              <a:t>serves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to</a:t>
            </a:r>
            <a:r>
              <a:rPr lang="de-DE" dirty="0">
                <a:latin typeface="Calibri" panose="020F0502020204030204" pitchFamily="34" charset="0"/>
                <a:ea typeface="Calibri" panose="020F0502020204030204" pitchFamily="34" charset="0"/>
                <a:cs typeface="Times New Roman" panose="02020603050405020304" pitchFamily="18" charset="0"/>
              </a:rPr>
              <a:t> not </a:t>
            </a:r>
            <a:r>
              <a:rPr lang="de-DE" dirty="0" err="1">
                <a:latin typeface="Calibri" panose="020F0502020204030204" pitchFamily="34" charset="0"/>
                <a:ea typeface="Calibri" panose="020F0502020204030204" pitchFamily="34" charset="0"/>
                <a:cs typeface="Times New Roman" panose="02020603050405020304" pitchFamily="18" charset="0"/>
              </a:rPr>
              <a:t>only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define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which</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side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horses´s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body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contracting</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most</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it</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can</a:t>
            </a:r>
            <a:r>
              <a:rPr lang="de-DE" dirty="0">
                <a:latin typeface="Calibri" panose="020F0502020204030204" pitchFamily="34" charset="0"/>
                <a:ea typeface="Calibri" panose="020F0502020204030204" pitchFamily="34" charset="0"/>
                <a:cs typeface="Times New Roman" panose="02020603050405020304" pitchFamily="18" charset="0"/>
              </a:rPr>
              <a:t> also </a:t>
            </a:r>
            <a:r>
              <a:rPr lang="de-DE" dirty="0" err="1">
                <a:latin typeface="Calibri" panose="020F0502020204030204" pitchFamily="34" charset="0"/>
                <a:ea typeface="Calibri" panose="020F0502020204030204" pitchFamily="34" charset="0"/>
                <a:cs typeface="Times New Roman" panose="02020603050405020304" pitchFamily="18" charset="0"/>
              </a:rPr>
              <a:t>provide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information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to</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whether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number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fibers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and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their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firing</a:t>
            </a:r>
            <a:r>
              <a:rPr lang="de-DE" dirty="0">
                <a:latin typeface="Calibri" panose="020F0502020204030204" pitchFamily="34" charset="0"/>
                <a:ea typeface="Calibri" panose="020F0502020204030204" pitchFamily="34" charset="0"/>
                <a:cs typeface="Times New Roman" panose="02020603050405020304" pitchFamily="18" charset="0"/>
              </a:rPr>
              <a:t> rate </a:t>
            </a:r>
            <a:r>
              <a:rPr lang="de-DE" dirty="0" err="1">
                <a:latin typeface="Calibri" panose="020F0502020204030204" pitchFamily="34" charset="0"/>
                <a:ea typeface="Calibri" panose="020F0502020204030204" pitchFamily="34" charset="0"/>
                <a:cs typeface="Times New Roman" panose="02020603050405020304" pitchFamily="18" charset="0"/>
              </a:rPr>
              <a:t>are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more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less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equal</a:t>
            </a:r>
            <a:r>
              <a:rPr lang="de-DE"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da-DK"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a:t>
            </a:r>
            <a:r>
              <a:rPr lang="de-DE" dirty="0" err="1">
                <a:latin typeface="Calibri" panose="020F0502020204030204" pitchFamily="34" charset="0"/>
                <a:ea typeface="Calibri" panose="020F0502020204030204" pitchFamily="34" charset="0"/>
                <a:cs typeface="Times New Roman" panose="02020603050405020304" pitchFamily="18" charset="0"/>
              </a:rPr>
              <a:t>E-left+S-left+T-left</a:t>
            </a:r>
            <a:r>
              <a:rPr lang="de-DE" dirty="0">
                <a:latin typeface="Calibri" panose="020F0502020204030204" pitchFamily="34" charset="0"/>
                <a:ea typeface="Calibri" panose="020F0502020204030204" pitchFamily="34" charset="0"/>
                <a:cs typeface="Times New Roman" panose="02020603050405020304" pitchFamily="18" charset="0"/>
              </a:rPr>
              <a:t>)-(</a:t>
            </a:r>
            <a:r>
              <a:rPr lang="de-DE" dirty="0" err="1">
                <a:latin typeface="Calibri" panose="020F0502020204030204" pitchFamily="34" charset="0"/>
                <a:ea typeface="Calibri" panose="020F0502020204030204" pitchFamily="34" charset="0"/>
                <a:cs typeface="Times New Roman" panose="02020603050405020304" pitchFamily="18" charset="0"/>
              </a:rPr>
              <a:t>E-right+S-right+T-right</a:t>
            </a:r>
            <a:r>
              <a:rPr lang="de-DE" dirty="0">
                <a:latin typeface="Calibri" panose="020F0502020204030204" pitchFamily="34" charset="0"/>
                <a:ea typeface="Calibri" panose="020F0502020204030204" pitchFamily="34" charset="0"/>
                <a:cs typeface="Times New Roman" panose="02020603050405020304" pitchFamily="18" charset="0"/>
              </a:rPr>
              <a:t>) = Balance score]</a:t>
            </a:r>
            <a:br>
              <a:rPr lang="de-DE" dirty="0">
                <a:latin typeface="Calibri" panose="020F0502020204030204" pitchFamily="34" charset="0"/>
                <a:ea typeface="Calibri" panose="020F0502020204030204" pitchFamily="34" charset="0"/>
                <a:cs typeface="Times New Roman" panose="02020603050405020304" pitchFamily="18" charset="0"/>
              </a:rPr>
            </a:br>
            <a:endParaRPr lang="da-DK"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600" dirty="0">
                <a:latin typeface="Calibri" panose="020F0502020204030204" pitchFamily="34" charset="0"/>
                <a:ea typeface="Calibri" panose="020F0502020204030204" pitchFamily="34" charset="0"/>
                <a:cs typeface="Times New Roman" panose="02020603050405020304" pitchFamily="18" charset="0"/>
              </a:rPr>
              <a:t>[(4.7 + 5.6 + 7.3)-(5.6 + 6.3 + 7.5) = -1.8 Balance score = </a:t>
            </a:r>
            <a:r>
              <a:rPr lang="de-DE" sz="1600" dirty="0" err="1">
                <a:latin typeface="Calibri" panose="020F0502020204030204" pitchFamily="34" charset="0"/>
                <a:ea typeface="Calibri" panose="020F0502020204030204" pitchFamily="34" charset="0"/>
                <a:cs typeface="Times New Roman" panose="02020603050405020304" pitchFamily="18" charset="0"/>
              </a:rPr>
              <a:t>left</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side</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working</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slightly</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more</a:t>
            </a:r>
            <a:r>
              <a:rPr lang="de-DE" sz="1600" dirty="0">
                <a:latin typeface="Calibri" panose="020F0502020204030204" pitchFamily="34" charset="0"/>
                <a:ea typeface="Calibri" panose="020F0502020204030204" pitchFamily="34" charset="0"/>
                <a:cs typeface="Times New Roman" panose="02020603050405020304" pitchFamily="18" charset="0"/>
              </a:rPr>
              <a:t>]</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600" dirty="0">
                <a:latin typeface="Calibri" panose="020F0502020204030204" pitchFamily="34" charset="0"/>
                <a:ea typeface="Calibri" panose="020F0502020204030204" pitchFamily="34" charset="0"/>
                <a:cs typeface="Times New Roman" panose="02020603050405020304" pitchFamily="18" charset="0"/>
              </a:rPr>
              <a:t>[(4.9 + 6.6 + 7.8)-(3.2 + 4.1 + 5.5) = 6.5 Balance score = </a:t>
            </a:r>
            <a:r>
              <a:rPr lang="de-DE" sz="1600" dirty="0" err="1">
                <a:latin typeface="Calibri" panose="020F0502020204030204" pitchFamily="34" charset="0"/>
                <a:ea typeface="Calibri" panose="020F0502020204030204" pitchFamily="34" charset="0"/>
                <a:cs typeface="Times New Roman" panose="02020603050405020304" pitchFamily="18" charset="0"/>
              </a:rPr>
              <a:t>right</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side</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working</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considerably</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more</a:t>
            </a:r>
            <a:r>
              <a:rPr lang="de-DE" sz="1600" dirty="0">
                <a:latin typeface="Calibri" panose="020F0502020204030204" pitchFamily="34" charset="0"/>
                <a:ea typeface="Calibri" panose="020F0502020204030204" pitchFamily="34" charset="0"/>
                <a:cs typeface="Times New Roman" panose="02020603050405020304" pitchFamily="18" charset="0"/>
              </a:rPr>
              <a:t>]</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600" dirty="0">
                <a:latin typeface="Calibri" panose="020F0502020204030204" pitchFamily="34" charset="0"/>
                <a:ea typeface="Calibri" panose="020F0502020204030204" pitchFamily="34" charset="0"/>
                <a:cs typeface="Times New Roman" panose="02020603050405020304" pitchFamily="18" charset="0"/>
              </a:rPr>
              <a:t>[(5.3 + 5.8 + 7.1)-(5.5 + 6.2 + 6.9) = -0.4 Balance score = </a:t>
            </a:r>
            <a:r>
              <a:rPr lang="de-DE" sz="1600" dirty="0" err="1">
                <a:latin typeface="Calibri" panose="020F0502020204030204" pitchFamily="34" charset="0"/>
                <a:ea typeface="Calibri" panose="020F0502020204030204" pitchFamily="34" charset="0"/>
                <a:cs typeface="Times New Roman" panose="02020603050405020304" pitchFamily="18" charset="0"/>
              </a:rPr>
              <a:t>both</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sides</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working</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relatively</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evenly</a:t>
            </a:r>
            <a:r>
              <a:rPr lang="de-DE" sz="1600" dirty="0">
                <a:latin typeface="Calibri" panose="020F0502020204030204" pitchFamily="34" charset="0"/>
                <a:ea typeface="Calibri" panose="020F0502020204030204" pitchFamily="34" charset="0"/>
                <a:cs typeface="Times New Roman" panose="02020603050405020304" pitchFamily="18" charset="0"/>
              </a:rPr>
              <a:t>]</a:t>
            </a:r>
            <a:endParaRPr lang="da-DK"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307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6794" y="2176571"/>
            <a:ext cx="762000" cy="2088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7" name="Billede 5"/>
          <p:cNvPicPr>
            <a:picLocks noChangeAspect="1"/>
          </p:cNvPicPr>
          <p:nvPr/>
        </p:nvPicPr>
        <p:blipFill rotWithShape="1">
          <a:blip r:embed="rId2"/>
          <a:srcRect l="18160" t="2372" r="3738" b="2712"/>
          <a:stretch/>
        </p:blipFill>
        <p:spPr>
          <a:xfrm>
            <a:off x="612133" y="290011"/>
            <a:ext cx="6616901" cy="4842659"/>
          </a:xfrm>
          <a:prstGeom prst="rect">
            <a:avLst/>
          </a:prstGeom>
          <a:ln>
            <a:noFill/>
          </a:ln>
        </p:spPr>
      </p:pic>
      <p:sp>
        <p:nvSpPr>
          <p:cNvPr id="5" name="Rectangle 4"/>
          <p:cNvSpPr/>
          <p:nvPr/>
        </p:nvSpPr>
        <p:spPr>
          <a:xfrm>
            <a:off x="6149298" y="605926"/>
            <a:ext cx="1427282" cy="1438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rPr>
              <a:t>Left</a:t>
            </a:r>
          </a:p>
          <a:p>
            <a:endParaRPr lang="en-US" sz="1600" dirty="0">
              <a:solidFill>
                <a:srgbClr val="000000"/>
              </a:solidFill>
            </a:endParaRPr>
          </a:p>
          <a:p>
            <a:r>
              <a:rPr lang="en-US" sz="1600" dirty="0">
                <a:solidFill>
                  <a:srgbClr val="000000"/>
                </a:solidFill>
              </a:rPr>
              <a:t>Optimum</a:t>
            </a:r>
          </a:p>
          <a:p>
            <a:endParaRPr lang="en-US" sz="1600" dirty="0">
              <a:solidFill>
                <a:srgbClr val="000000"/>
              </a:solidFill>
            </a:endParaRPr>
          </a:p>
          <a:p>
            <a:r>
              <a:rPr lang="en-US" sz="1600" dirty="0">
                <a:solidFill>
                  <a:srgbClr val="000000"/>
                </a:solidFill>
              </a:rPr>
              <a:t>Right</a:t>
            </a:r>
            <a:r>
              <a:rPr lang="en-US" dirty="0">
                <a:solidFill>
                  <a:srgbClr val="000000"/>
                </a:solidFill>
              </a:rPr>
              <a:t/>
            </a:r>
            <a:br>
              <a:rPr lang="en-US" dirty="0">
                <a:solidFill>
                  <a:srgbClr val="000000"/>
                </a:solidFill>
              </a:rPr>
            </a:br>
            <a:endParaRPr lang="en-US" dirty="0">
              <a:solidFill>
                <a:srgbClr val="000000"/>
              </a:solidFill>
            </a:endParaRPr>
          </a:p>
        </p:txBody>
      </p:sp>
      <p:sp>
        <p:nvSpPr>
          <p:cNvPr id="68" name="Rectangle 67"/>
          <p:cNvSpPr/>
          <p:nvPr/>
        </p:nvSpPr>
        <p:spPr>
          <a:xfrm>
            <a:off x="33881" y="37789"/>
            <a:ext cx="2353733" cy="15161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kstfelt 1">
            <a:extLst>
              <a:ext uri="{FF2B5EF4-FFF2-40B4-BE49-F238E27FC236}">
                <a16:creationId xmlns:a16="http://schemas.microsoft.com/office/drawing/2014/main" xmlns="" id="{6C31BEDC-6D67-A340-93A3-3F40E9B82B7C}"/>
              </a:ext>
            </a:extLst>
          </p:cNvPr>
          <p:cNvSpPr txBox="1"/>
          <p:nvPr/>
        </p:nvSpPr>
        <p:spPr>
          <a:xfrm>
            <a:off x="848299" y="5552501"/>
            <a:ext cx="7546554" cy="923330"/>
          </a:xfrm>
          <a:prstGeom prst="rect">
            <a:avLst/>
          </a:prstGeom>
          <a:noFill/>
        </p:spPr>
        <p:txBody>
          <a:bodyPr wrap="square" rtlCol="0">
            <a:spAutoFit/>
          </a:bodyPr>
          <a:lstStyle/>
          <a:p>
            <a:r>
              <a:rPr lang="da-DK" dirty="0"/>
              <a:t>If the E, S and T-scores for the </a:t>
            </a:r>
            <a:r>
              <a:rPr lang="da-DK" dirty="0" err="1"/>
              <a:t>left</a:t>
            </a:r>
            <a:r>
              <a:rPr lang="da-DK" dirty="0"/>
              <a:t> and right sides of a horse </a:t>
            </a:r>
            <a:r>
              <a:rPr lang="da-DK" dirty="0" err="1"/>
              <a:t>are</a:t>
            </a:r>
            <a:r>
              <a:rPr lang="da-DK" dirty="0"/>
              <a:t> </a:t>
            </a:r>
            <a:r>
              <a:rPr lang="da-DK" dirty="0" err="1"/>
              <a:t>presented</a:t>
            </a:r>
            <a:r>
              <a:rPr lang="da-DK" dirty="0"/>
              <a:t> as a radar plot, it </a:t>
            </a:r>
            <a:r>
              <a:rPr lang="da-DK" dirty="0" err="1"/>
              <a:t>clearly</a:t>
            </a:r>
            <a:r>
              <a:rPr lang="da-DK" dirty="0"/>
              <a:t> </a:t>
            </a:r>
            <a:r>
              <a:rPr lang="da-DK" dirty="0" err="1"/>
              <a:t>becomes</a:t>
            </a:r>
            <a:r>
              <a:rPr lang="da-DK" dirty="0"/>
              <a:t> evident </a:t>
            </a:r>
            <a:r>
              <a:rPr lang="da-DK" dirty="0" err="1"/>
              <a:t>which</a:t>
            </a:r>
            <a:r>
              <a:rPr lang="da-DK" dirty="0"/>
              <a:t> parameter (s) is (</a:t>
            </a:r>
            <a:r>
              <a:rPr lang="da-DK" dirty="0" err="1"/>
              <a:t>are</a:t>
            </a:r>
            <a:r>
              <a:rPr lang="da-DK" dirty="0"/>
              <a:t>) </a:t>
            </a:r>
            <a:r>
              <a:rPr lang="da-DK" dirty="0" err="1"/>
              <a:t>imbalanced</a:t>
            </a:r>
            <a:r>
              <a:rPr lang="da-DK" dirty="0"/>
              <a:t>, </a:t>
            </a:r>
            <a:r>
              <a:rPr lang="da-DK" dirty="0" err="1"/>
              <a:t>making</a:t>
            </a:r>
            <a:r>
              <a:rPr lang="da-DK" dirty="0"/>
              <a:t> </a:t>
            </a:r>
            <a:r>
              <a:rPr lang="da-DK" dirty="0" err="1"/>
              <a:t>training</a:t>
            </a:r>
            <a:r>
              <a:rPr lang="da-DK" dirty="0"/>
              <a:t> decisions </a:t>
            </a:r>
            <a:r>
              <a:rPr lang="da-DK" dirty="0" err="1"/>
              <a:t>informed</a:t>
            </a:r>
            <a:r>
              <a:rPr lang="da-DK" dirty="0"/>
              <a:t>. </a:t>
            </a:r>
          </a:p>
        </p:txBody>
      </p:sp>
      <p:sp>
        <p:nvSpPr>
          <p:cNvPr id="10" name="Rektangel 9">
            <a:extLst>
              <a:ext uri="{FF2B5EF4-FFF2-40B4-BE49-F238E27FC236}">
                <a16:creationId xmlns:a16="http://schemas.microsoft.com/office/drawing/2014/main" xmlns="" id="{44EA3B3C-0A82-4B42-9D47-EECF5A995EA4}"/>
              </a:ext>
            </a:extLst>
          </p:cNvPr>
          <p:cNvSpPr/>
          <p:nvPr/>
        </p:nvSpPr>
        <p:spPr>
          <a:xfrm>
            <a:off x="4970792" y="3440155"/>
            <a:ext cx="3784293" cy="1692515"/>
          </a:xfrm>
          <a:prstGeom prst="rect">
            <a:avLst/>
          </a:prstGeom>
        </p:spPr>
        <p:txBody>
          <a:bodyPr wrap="square">
            <a:spAutoFit/>
          </a:bodyPr>
          <a:lstStyle/>
          <a:p>
            <a:pPr>
              <a:lnSpc>
                <a:spcPct val="115000"/>
              </a:lnSpc>
              <a:spcAft>
                <a:spcPts val="1000"/>
              </a:spcAft>
            </a:pPr>
            <a:r>
              <a:rPr lang="en-US" sz="1400" b="1" dirty="0">
                <a:latin typeface="Calibri" panose="020F0502020204030204" pitchFamily="34" charset="0"/>
                <a:ea typeface="Times New Roman" panose="02020603050405020304" pitchFamily="18" charset="0"/>
                <a:cs typeface="Arial" panose="020B0604020202020204" pitchFamily="34" charset="0"/>
              </a:rPr>
              <a:t>Fact point:</a:t>
            </a:r>
            <a:r>
              <a:rPr lang="en-US" sz="1400" i="1" dirty="0">
                <a:latin typeface="Calibri" panose="020F0502020204030204" pitchFamily="34" charset="0"/>
                <a:ea typeface="Calibri" panose="020F0502020204030204" pitchFamily="34" charset="0"/>
                <a:cs typeface="Times New Roman" panose="02020603050405020304" pitchFamily="18" charset="0"/>
              </a:rPr>
              <a:t> </a:t>
            </a:r>
            <a:endParaRPr lang="da-DK"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A high E, S </a:t>
            </a:r>
            <a:r>
              <a:rPr lang="de-DE" sz="1400" dirty="0" err="1">
                <a:latin typeface="Calibri" panose="020F0502020204030204" pitchFamily="34" charset="0"/>
                <a:ea typeface="Calibri" panose="020F0502020204030204" pitchFamily="34" charset="0"/>
                <a:cs typeface="Times New Roman" panose="02020603050405020304" pitchFamily="18" charset="0"/>
              </a:rPr>
              <a:t>and</a:t>
            </a:r>
            <a:r>
              <a:rPr lang="de-DE" sz="1400" dirty="0">
                <a:latin typeface="Calibri" panose="020F0502020204030204" pitchFamily="34" charset="0"/>
                <a:ea typeface="Calibri" panose="020F0502020204030204" pitchFamily="34" charset="0"/>
                <a:cs typeface="Times New Roman" panose="02020603050405020304" pitchFamily="18" charset="0"/>
              </a:rPr>
              <a:t> T-score </a:t>
            </a:r>
            <a:r>
              <a:rPr lang="de-DE" sz="1400" dirty="0" err="1">
                <a:latin typeface="Calibri" panose="020F0502020204030204" pitchFamily="34" charset="0"/>
                <a:ea typeface="Calibri" panose="020F0502020204030204" pitchFamily="34" charset="0"/>
                <a:cs typeface="Times New Roman" panose="02020603050405020304" pitchFamily="18" charset="0"/>
              </a:rPr>
              <a:t>for</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any</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muscle</a:t>
            </a:r>
            <a:r>
              <a:rPr lang="de-DE" sz="1400" dirty="0">
                <a:latin typeface="Calibri" panose="020F0502020204030204" pitchFamily="34" charset="0"/>
                <a:ea typeface="Calibri" panose="020F0502020204030204" pitchFamily="34" charset="0"/>
                <a:cs typeface="Times New Roman" panose="02020603050405020304" pitchFamily="18" charset="0"/>
              </a:rPr>
              <a:t> at </a:t>
            </a:r>
            <a:r>
              <a:rPr lang="de-DE" sz="1400" dirty="0" err="1">
                <a:latin typeface="Calibri" panose="020F0502020204030204" pitchFamily="34" charset="0"/>
                <a:ea typeface="Calibri" panose="020F0502020204030204" pitchFamily="34" charset="0"/>
                <a:cs typeface="Times New Roman" panose="02020603050405020304" pitchFamily="18" charset="0"/>
              </a:rPr>
              <a:t>any</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given</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gait</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represents</a:t>
            </a:r>
            <a:r>
              <a:rPr lang="de-DE" sz="1400" dirty="0">
                <a:latin typeface="Calibri" panose="020F0502020204030204" pitchFamily="34" charset="0"/>
                <a:ea typeface="Calibri" panose="020F0502020204030204" pitchFamily="34" charset="0"/>
                <a:cs typeface="Times New Roman" panose="02020603050405020304" pitchFamily="18" charset="0"/>
              </a:rPr>
              <a:t> a </a:t>
            </a:r>
            <a:r>
              <a:rPr lang="de-DE" sz="1400" dirty="0" err="1">
                <a:latin typeface="Calibri" panose="020F0502020204030204" pitchFamily="34" charset="0"/>
                <a:ea typeface="Calibri" panose="020F0502020204030204" pitchFamily="34" charset="0"/>
                <a:cs typeface="Times New Roman" panose="02020603050405020304" pitchFamily="18" charset="0"/>
              </a:rPr>
              <a:t>highly</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coordinated</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contraction</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from</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relatively</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few</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muscle</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fibres</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being</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stimulated</a:t>
            </a:r>
            <a:r>
              <a:rPr lang="de-DE" sz="1400" dirty="0">
                <a:latin typeface="Calibri" panose="020F0502020204030204" pitchFamily="34" charset="0"/>
                <a:ea typeface="Calibri" panose="020F0502020204030204" pitchFamily="34" charset="0"/>
                <a:cs typeface="Times New Roman" panose="02020603050405020304" pitchFamily="18" charset="0"/>
              </a:rPr>
              <a:t> at a </a:t>
            </a:r>
            <a:r>
              <a:rPr lang="de-DE" sz="1400" dirty="0" err="1">
                <a:latin typeface="Calibri" panose="020F0502020204030204" pitchFamily="34" charset="0"/>
                <a:ea typeface="Calibri" panose="020F0502020204030204" pitchFamily="34" charset="0"/>
                <a:cs typeface="Times New Roman" panose="02020603050405020304" pitchFamily="18" charset="0"/>
              </a:rPr>
              <a:t>relatively</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low</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frequency</a:t>
            </a:r>
            <a:r>
              <a:rPr lang="de-DE" sz="1400" dirty="0">
                <a:latin typeface="Calibri" panose="020F0502020204030204" pitchFamily="34" charset="0"/>
                <a:ea typeface="Calibri" panose="020F0502020204030204" pitchFamily="34" charset="0"/>
                <a:cs typeface="Times New Roman" panose="02020603050405020304" pitchFamily="18" charset="0"/>
              </a:rPr>
              <a:t>.   </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519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6-20 at 16.32.35.png"/>
          <p:cNvPicPr>
            <a:picLocks noChangeAspect="1"/>
          </p:cNvPicPr>
          <p:nvPr/>
        </p:nvPicPr>
        <p:blipFill rotWithShape="1">
          <a:blip r:embed="rId2">
            <a:extLst>
              <a:ext uri="{28A0092B-C50C-407E-A947-70E740481C1C}">
                <a14:useLocalDpi xmlns:a14="http://schemas.microsoft.com/office/drawing/2010/main" val="0"/>
              </a:ext>
            </a:extLst>
          </a:blip>
          <a:srcRect l="6703" r="6806"/>
          <a:stretch/>
        </p:blipFill>
        <p:spPr>
          <a:xfrm>
            <a:off x="173180" y="169335"/>
            <a:ext cx="2797330" cy="3824649"/>
          </a:xfrm>
          <a:prstGeom prst="rect">
            <a:avLst/>
          </a:prstGeom>
        </p:spPr>
      </p:pic>
      <p:sp>
        <p:nvSpPr>
          <p:cNvPr id="22" name="Rectangle 21"/>
          <p:cNvSpPr/>
          <p:nvPr/>
        </p:nvSpPr>
        <p:spPr>
          <a:xfrm>
            <a:off x="83377" y="254000"/>
            <a:ext cx="9398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08778" y="2177525"/>
            <a:ext cx="9398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597975" y="262467"/>
            <a:ext cx="3556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614909" y="2228837"/>
            <a:ext cx="3556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73180" y="4014292"/>
            <a:ext cx="2985145" cy="1938992"/>
          </a:xfrm>
          <a:prstGeom prst="rect">
            <a:avLst/>
          </a:prstGeom>
          <a:noFill/>
        </p:spPr>
        <p:txBody>
          <a:bodyPr wrap="square" rtlCol="0">
            <a:spAutoFit/>
          </a:bodyPr>
          <a:lstStyle/>
          <a:p>
            <a:pPr algn="ctr"/>
            <a:r>
              <a:rPr lang="en-US" sz="1500" dirty="0" err="1"/>
              <a:t>m.Biceps</a:t>
            </a:r>
            <a:r>
              <a:rPr lang="en-US" sz="1500" dirty="0"/>
              <a:t> </a:t>
            </a:r>
            <a:r>
              <a:rPr lang="en-US" sz="1500" dirty="0" err="1"/>
              <a:t>femoris</a:t>
            </a:r>
            <a:r>
              <a:rPr lang="en-US" sz="1500" dirty="0"/>
              <a:t> – canter: Top – right hand circle, Bottom – left hand circle:</a:t>
            </a:r>
          </a:p>
          <a:p>
            <a:pPr algn="ctr"/>
            <a:r>
              <a:rPr lang="en-US" sz="1500" dirty="0"/>
              <a:t>Note: poor coordination for both right and left hand circles (low E-score), low firing frequency (high T-score) –improved S-score for the right hand circle </a:t>
            </a:r>
            <a:endParaRPr lang="en-US" sz="1600" dirty="0"/>
          </a:p>
        </p:txBody>
      </p:sp>
      <p:sp>
        <p:nvSpPr>
          <p:cNvPr id="27" name="TextBox 26"/>
          <p:cNvSpPr txBox="1"/>
          <p:nvPr/>
        </p:nvSpPr>
        <p:spPr>
          <a:xfrm>
            <a:off x="1736574" y="6172231"/>
            <a:ext cx="2985110" cy="584776"/>
          </a:xfrm>
          <a:prstGeom prst="rect">
            <a:avLst/>
          </a:prstGeom>
          <a:noFill/>
        </p:spPr>
        <p:txBody>
          <a:bodyPr wrap="square" rtlCol="0">
            <a:spAutoFit/>
          </a:bodyPr>
          <a:lstStyle/>
          <a:p>
            <a:r>
              <a:rPr lang="en-US" sz="3200" dirty="0"/>
              <a:t>Left </a:t>
            </a:r>
            <a:r>
              <a:rPr lang="en-US" sz="3200" i="1" dirty="0"/>
              <a:t>versus</a:t>
            </a:r>
            <a:r>
              <a:rPr lang="en-US" sz="3200" dirty="0"/>
              <a:t> Right</a:t>
            </a:r>
          </a:p>
        </p:txBody>
      </p:sp>
      <p:pic>
        <p:nvPicPr>
          <p:cNvPr id="28" name="Picture 27" descr="Screen shot 2017-06-20 at 16.44.51.png"/>
          <p:cNvPicPr>
            <a:picLocks noChangeAspect="1"/>
          </p:cNvPicPr>
          <p:nvPr/>
        </p:nvPicPr>
        <p:blipFill rotWithShape="1">
          <a:blip r:embed="rId3">
            <a:extLst>
              <a:ext uri="{28A0092B-C50C-407E-A947-70E740481C1C}">
                <a14:useLocalDpi xmlns:a14="http://schemas.microsoft.com/office/drawing/2010/main" val="0"/>
              </a:ext>
            </a:extLst>
          </a:blip>
          <a:srcRect l="11545" r="4743"/>
          <a:stretch/>
        </p:blipFill>
        <p:spPr>
          <a:xfrm>
            <a:off x="3177813" y="658864"/>
            <a:ext cx="2826247" cy="2413806"/>
          </a:xfrm>
          <a:prstGeom prst="rect">
            <a:avLst/>
          </a:prstGeom>
        </p:spPr>
      </p:pic>
      <p:sp>
        <p:nvSpPr>
          <p:cNvPr id="29" name="Rectangle 28"/>
          <p:cNvSpPr/>
          <p:nvPr/>
        </p:nvSpPr>
        <p:spPr>
          <a:xfrm>
            <a:off x="5770092" y="939835"/>
            <a:ext cx="3556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158325" y="821267"/>
            <a:ext cx="934186"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3209377" y="4014292"/>
            <a:ext cx="2751309" cy="2416046"/>
          </a:xfrm>
          <a:prstGeom prst="rect">
            <a:avLst/>
          </a:prstGeom>
          <a:noFill/>
        </p:spPr>
        <p:txBody>
          <a:bodyPr wrap="square" rtlCol="0">
            <a:spAutoFit/>
          </a:bodyPr>
          <a:lstStyle/>
          <a:p>
            <a:pPr algn="ctr"/>
            <a:r>
              <a:rPr lang="en-US" sz="1500" dirty="0" err="1"/>
              <a:t>m.Longissimus</a:t>
            </a:r>
            <a:r>
              <a:rPr lang="en-US" sz="1500" dirty="0"/>
              <a:t> </a:t>
            </a:r>
            <a:r>
              <a:rPr lang="en-US" sz="1500" dirty="0" err="1"/>
              <a:t>lumborum</a:t>
            </a:r>
            <a:r>
              <a:rPr lang="en-US" sz="1500" dirty="0"/>
              <a:t> – trot: Note: good coordination for both right and left sides of the back (average E-score) - Left side few active fibers (high S-score) high firing frequency (low T-score) - Right side few active fibers and low firing frequency (high T-score)</a:t>
            </a:r>
          </a:p>
          <a:p>
            <a:pPr algn="ctr"/>
            <a:endParaRPr lang="en-US" sz="1600" dirty="0"/>
          </a:p>
        </p:txBody>
      </p:sp>
      <p:pic>
        <p:nvPicPr>
          <p:cNvPr id="32" name="Picture 31" descr="Screen shot 2017-06-20 at 16.54.41.png"/>
          <p:cNvPicPr>
            <a:picLocks noChangeAspect="1"/>
          </p:cNvPicPr>
          <p:nvPr/>
        </p:nvPicPr>
        <p:blipFill rotWithShape="1">
          <a:blip r:embed="rId4">
            <a:extLst>
              <a:ext uri="{28A0092B-C50C-407E-A947-70E740481C1C}">
                <a14:useLocalDpi xmlns:a14="http://schemas.microsoft.com/office/drawing/2010/main" val="0"/>
              </a:ext>
            </a:extLst>
          </a:blip>
          <a:srcRect l="3781" r="3124" b="57005"/>
          <a:stretch/>
        </p:blipFill>
        <p:spPr>
          <a:xfrm>
            <a:off x="6004060" y="0"/>
            <a:ext cx="2963539" cy="2167467"/>
          </a:xfrm>
          <a:prstGeom prst="rect">
            <a:avLst/>
          </a:prstGeom>
        </p:spPr>
      </p:pic>
      <p:pic>
        <p:nvPicPr>
          <p:cNvPr id="33" name="Picture 32" descr="Screen shot 2017-06-20 at 16.54.41.png"/>
          <p:cNvPicPr>
            <a:picLocks noChangeAspect="1"/>
          </p:cNvPicPr>
          <p:nvPr/>
        </p:nvPicPr>
        <p:blipFill rotWithShape="1">
          <a:blip r:embed="rId4">
            <a:extLst>
              <a:ext uri="{28A0092B-C50C-407E-A947-70E740481C1C}">
                <a14:useLocalDpi xmlns:a14="http://schemas.microsoft.com/office/drawing/2010/main" val="0"/>
              </a:ext>
            </a:extLst>
          </a:blip>
          <a:srcRect l="2974" t="59145" r="3930"/>
          <a:stretch/>
        </p:blipFill>
        <p:spPr>
          <a:xfrm>
            <a:off x="6004060" y="2042866"/>
            <a:ext cx="2963539" cy="2059607"/>
          </a:xfrm>
          <a:prstGeom prst="rect">
            <a:avLst/>
          </a:prstGeom>
        </p:spPr>
      </p:pic>
      <p:sp>
        <p:nvSpPr>
          <p:cNvPr id="34" name="Rectangle 33"/>
          <p:cNvSpPr/>
          <p:nvPr/>
        </p:nvSpPr>
        <p:spPr>
          <a:xfrm>
            <a:off x="6093863" y="202981"/>
            <a:ext cx="9398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935028" y="2216009"/>
            <a:ext cx="9398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586341" y="276840"/>
            <a:ext cx="3556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8573512" y="2228837"/>
            <a:ext cx="355600" cy="558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5996079" y="4014292"/>
            <a:ext cx="2985145" cy="1969770"/>
          </a:xfrm>
          <a:prstGeom prst="rect">
            <a:avLst/>
          </a:prstGeom>
          <a:noFill/>
        </p:spPr>
        <p:txBody>
          <a:bodyPr wrap="square" rtlCol="0">
            <a:spAutoFit/>
          </a:bodyPr>
          <a:lstStyle/>
          <a:p>
            <a:pPr algn="ctr"/>
            <a:r>
              <a:rPr lang="en-US" sz="1500" dirty="0" err="1"/>
              <a:t>m.Tensor</a:t>
            </a:r>
            <a:r>
              <a:rPr lang="en-US" sz="1500" dirty="0"/>
              <a:t> fasciae </a:t>
            </a:r>
            <a:r>
              <a:rPr lang="en-US" sz="1500" dirty="0" err="1"/>
              <a:t>latae</a:t>
            </a:r>
            <a:r>
              <a:rPr lang="en-US" sz="1500" dirty="0"/>
              <a:t> – Top m. Biceps </a:t>
            </a:r>
            <a:r>
              <a:rPr lang="en-US" sz="1500" dirty="0" err="1"/>
              <a:t>femoris</a:t>
            </a:r>
            <a:r>
              <a:rPr lang="en-US" sz="1500" dirty="0"/>
              <a:t> – Bottom: Trot</a:t>
            </a:r>
          </a:p>
          <a:p>
            <a:pPr algn="ctr"/>
            <a:r>
              <a:rPr lang="en-US" sz="1500" dirty="0"/>
              <a:t>Note: the imbalance in firing frequency in TFL (lower T-score left side) but fewer active fibers (higher S-score) for BF on the right side</a:t>
            </a:r>
          </a:p>
          <a:p>
            <a:pPr algn="ctr"/>
            <a:endParaRPr lang="en-US" sz="1600" dirty="0"/>
          </a:p>
          <a:p>
            <a:pPr algn="ctr"/>
            <a:endParaRPr lang="en-US" sz="1600" dirty="0"/>
          </a:p>
        </p:txBody>
      </p:sp>
      <p:sp>
        <p:nvSpPr>
          <p:cNvPr id="40" name="TextBox 39"/>
          <p:cNvSpPr txBox="1"/>
          <p:nvPr/>
        </p:nvSpPr>
        <p:spPr>
          <a:xfrm>
            <a:off x="6727385" y="6172231"/>
            <a:ext cx="1760638" cy="584776"/>
          </a:xfrm>
          <a:prstGeom prst="rect">
            <a:avLst/>
          </a:prstGeom>
          <a:noFill/>
        </p:spPr>
        <p:txBody>
          <a:bodyPr wrap="square" rtlCol="0">
            <a:spAutoFit/>
          </a:bodyPr>
          <a:lstStyle/>
          <a:p>
            <a:r>
              <a:rPr lang="en-US" sz="3200" dirty="0"/>
              <a:t>Muscles</a:t>
            </a:r>
          </a:p>
        </p:txBody>
      </p:sp>
      <p:cxnSp>
        <p:nvCxnSpPr>
          <p:cNvPr id="42" name="Straight Arrow Connector 41"/>
          <p:cNvCxnSpPr/>
          <p:nvPr/>
        </p:nvCxnSpPr>
        <p:spPr>
          <a:xfrm>
            <a:off x="342284" y="6249448"/>
            <a:ext cx="5575811" cy="12827"/>
          </a:xfrm>
          <a:prstGeom prst="straightConnector1">
            <a:avLst/>
          </a:prstGeom>
          <a:ln>
            <a:solidFill>
              <a:srgbClr val="57697C"/>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482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A7893BDF-F7F2-F448-8BF3-F8AE2762870A}"/>
              </a:ext>
            </a:extLst>
          </p:cNvPr>
          <p:cNvSpPr/>
          <p:nvPr/>
        </p:nvSpPr>
        <p:spPr>
          <a:xfrm>
            <a:off x="711200" y="938959"/>
            <a:ext cx="7721599" cy="4980081"/>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Arial" panose="020B0604020202020204" pitchFamily="34" charset="0"/>
              </a:rPr>
              <a:t>Fact points:</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E-score </a:t>
            </a:r>
            <a:r>
              <a:rPr lang="de-DE" dirty="0" err="1">
                <a:latin typeface="Calibri" panose="020F0502020204030204" pitchFamily="34" charset="0"/>
                <a:ea typeface="Calibri" panose="020F0502020204030204" pitchFamily="34" charset="0"/>
                <a:cs typeface="Times New Roman" panose="02020603050405020304" pitchFamily="18" charset="0"/>
              </a:rPr>
              <a:t>imbalance</a:t>
            </a:r>
            <a:r>
              <a:rPr lang="de-DE" dirty="0">
                <a:latin typeface="Calibri" panose="020F0502020204030204" pitchFamily="34" charset="0"/>
                <a:ea typeface="Calibri" panose="020F0502020204030204" pitchFamily="34" charset="0"/>
                <a:cs typeface="Times New Roman" panose="02020603050405020304" pitchFamily="18" charset="0"/>
              </a:rPr>
              <a:t> – </a:t>
            </a:r>
            <a:r>
              <a:rPr lang="de-DE" dirty="0" err="1">
                <a:latin typeface="Calibri" panose="020F0502020204030204" pitchFamily="34" charset="0"/>
                <a:ea typeface="Calibri" panose="020F0502020204030204" pitchFamily="34" charset="0"/>
                <a:cs typeface="Times New Roman" panose="02020603050405020304" pitchFamily="18" charset="0"/>
              </a:rPr>
              <a:t>training</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to</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improve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coordination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slow</a:t>
            </a:r>
            <a:r>
              <a:rPr lang="de-DE" dirty="0">
                <a:latin typeface="Calibri" panose="020F0502020204030204" pitchFamily="34" charset="0"/>
                <a:ea typeface="Calibri" panose="020F0502020204030204" pitchFamily="34" charset="0"/>
                <a:cs typeface="Times New Roman" panose="02020603050405020304" pitchFamily="18" charset="0"/>
              </a:rPr>
              <a:t> pole </a:t>
            </a:r>
            <a:r>
              <a:rPr lang="de-DE" dirty="0" err="1">
                <a:latin typeface="Calibri" panose="020F0502020204030204" pitchFamily="34" charset="0"/>
                <a:ea typeface="Calibri" panose="020F0502020204030204" pitchFamily="34" charset="0"/>
                <a:cs typeface="Times New Roman" panose="02020603050405020304" pitchFamily="18" charset="0"/>
              </a:rPr>
              <a:t>work</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etc</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improves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this</a:t>
            </a:r>
            <a:r>
              <a:rPr lang="de-DE" dirty="0">
                <a:latin typeface="Calibri" panose="020F0502020204030204" pitchFamily="34" charset="0"/>
                <a:ea typeface="Calibri" panose="020F0502020204030204" pitchFamily="34" charset="0"/>
                <a:cs typeface="Times New Roman" panose="02020603050405020304" pitchFamily="18" charset="0"/>
              </a:rPr>
              <a:t>.</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S-score </a:t>
            </a:r>
            <a:r>
              <a:rPr lang="de-DE" dirty="0" err="1">
                <a:latin typeface="Calibri" panose="020F0502020204030204" pitchFamily="34" charset="0"/>
                <a:ea typeface="Calibri" panose="020F0502020204030204" pitchFamily="34" charset="0"/>
                <a:cs typeface="Times New Roman" panose="02020603050405020304" pitchFamily="18" charset="0"/>
              </a:rPr>
              <a:t>imbalance</a:t>
            </a:r>
            <a:r>
              <a:rPr lang="de-DE" dirty="0">
                <a:latin typeface="Calibri" panose="020F0502020204030204" pitchFamily="34" charset="0"/>
                <a:ea typeface="Calibri" panose="020F0502020204030204" pitchFamily="34" charset="0"/>
                <a:cs typeface="Times New Roman" panose="02020603050405020304" pitchFamily="18" charset="0"/>
              </a:rPr>
              <a:t> – </a:t>
            </a:r>
            <a:r>
              <a:rPr lang="de-DE" dirty="0" err="1">
                <a:latin typeface="Calibri" panose="020F0502020204030204" pitchFamily="34" charset="0"/>
                <a:ea typeface="Calibri" panose="020F0502020204030204" pitchFamily="34" charset="0"/>
                <a:cs typeface="Times New Roman" panose="02020603050405020304" pitchFamily="18" charset="0"/>
              </a:rPr>
              <a:t>most</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likely</a:t>
            </a:r>
            <a:r>
              <a:rPr lang="de-DE" dirty="0">
                <a:latin typeface="Calibri" panose="020F0502020204030204" pitchFamily="34" charset="0"/>
                <a:ea typeface="Calibri" panose="020F0502020204030204" pitchFamily="34" charset="0"/>
                <a:cs typeface="Times New Roman" panose="02020603050405020304" pitchFamily="18" charset="0"/>
              </a:rPr>
              <a:t> due </a:t>
            </a:r>
            <a:r>
              <a:rPr lang="de-DE" dirty="0" err="1">
                <a:latin typeface="Calibri" panose="020F0502020204030204" pitchFamily="34" charset="0"/>
                <a:ea typeface="Calibri" panose="020F0502020204030204" pitchFamily="34" charset="0"/>
                <a:cs typeface="Times New Roman" panose="02020603050405020304" pitchFamily="18" charset="0"/>
              </a:rPr>
              <a:t>to</a:t>
            </a:r>
            <a:r>
              <a:rPr lang="de-DE" dirty="0">
                <a:latin typeface="Calibri" panose="020F0502020204030204" pitchFamily="34" charset="0"/>
                <a:ea typeface="Calibri" panose="020F0502020204030204" pitchFamily="34" charset="0"/>
                <a:cs typeface="Times New Roman" panose="02020603050405020304" pitchFamily="18" charset="0"/>
              </a:rPr>
              <a:t> a </a:t>
            </a:r>
            <a:r>
              <a:rPr lang="de-DE" dirty="0" err="1">
                <a:latin typeface="Calibri" panose="020F0502020204030204" pitchFamily="34" charset="0"/>
                <a:ea typeface="Calibri" panose="020F0502020204030204" pitchFamily="34" charset="0"/>
                <a:cs typeface="Times New Roman" panose="02020603050405020304" pitchFamily="18" charset="0"/>
              </a:rPr>
              <a:t>muscle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related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injury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train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up</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and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strengthen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affected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muscle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group</a:t>
            </a:r>
            <a:r>
              <a:rPr lang="de-DE" dirty="0">
                <a:latin typeface="Calibri" panose="020F0502020204030204" pitchFamily="34" charset="0"/>
                <a:ea typeface="Calibri" panose="020F0502020204030204" pitchFamily="34" charset="0"/>
                <a:cs typeface="Times New Roman" panose="02020603050405020304" pitchFamily="18" charset="0"/>
              </a:rPr>
              <a:t>. </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T-score </a:t>
            </a:r>
            <a:r>
              <a:rPr lang="de-DE" dirty="0" err="1">
                <a:latin typeface="Calibri" panose="020F0502020204030204" pitchFamily="34" charset="0"/>
                <a:ea typeface="Calibri" panose="020F0502020204030204" pitchFamily="34" charset="0"/>
                <a:cs typeface="Times New Roman" panose="02020603050405020304" pitchFamily="18" charset="0"/>
              </a:rPr>
              <a:t>imbalance</a:t>
            </a:r>
            <a:r>
              <a:rPr lang="de-DE" dirty="0">
                <a:latin typeface="Calibri" panose="020F0502020204030204" pitchFamily="34" charset="0"/>
                <a:ea typeface="Calibri" panose="020F0502020204030204" pitchFamily="34" charset="0"/>
                <a:cs typeface="Times New Roman" panose="02020603050405020304" pitchFamily="18" charset="0"/>
              </a:rPr>
              <a:t> – </a:t>
            </a:r>
            <a:r>
              <a:rPr lang="de-DE" dirty="0" err="1">
                <a:latin typeface="Calibri" panose="020F0502020204030204" pitchFamily="34" charset="0"/>
                <a:ea typeface="Calibri" panose="020F0502020204030204" pitchFamily="34" charset="0"/>
                <a:cs typeface="Times New Roman" panose="02020603050405020304" pitchFamily="18" charset="0"/>
              </a:rPr>
              <a:t>often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related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to</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pain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or</a:t>
            </a:r>
            <a:r>
              <a:rPr lang="de-DE" dirty="0">
                <a:latin typeface="Calibri" panose="020F0502020204030204" pitchFamily="34" charset="0"/>
                <a:ea typeface="Calibri" panose="020F0502020204030204" pitchFamily="34" charset="0"/>
                <a:cs typeface="Times New Roman" panose="02020603050405020304" pitchFamily="18" charset="0"/>
              </a:rPr>
              <a:t> a nerve </a:t>
            </a:r>
            <a:r>
              <a:rPr lang="de-DE" dirty="0" err="1">
                <a:latin typeface="Calibri" panose="020F0502020204030204" pitchFamily="34" charset="0"/>
                <a:ea typeface="Calibri" panose="020F0502020204030204" pitchFamily="34" charset="0"/>
                <a:cs typeface="Times New Roman" panose="02020603050405020304" pitchFamily="18" charset="0"/>
              </a:rPr>
              <a:t>injury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this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improves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with</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administration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 </a:t>
            </a:r>
            <a:r>
              <a:rPr lang="de-DE" dirty="0" err="1">
                <a:latin typeface="Calibri" panose="020F0502020204030204" pitchFamily="34" charset="0"/>
                <a:ea typeface="Calibri" panose="020F0502020204030204" pitchFamily="34" charset="0"/>
                <a:cs typeface="Times New Roman" panose="02020603050405020304" pitchFamily="18" charset="0"/>
              </a:rPr>
              <a:t>locally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applied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anaelgesic</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injection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massage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myofascial</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release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therapy</a:t>
            </a:r>
            <a:r>
              <a:rPr lang="de-DE" dirty="0">
                <a:latin typeface="Calibri" panose="020F0502020204030204" pitchFamily="34" charset="0"/>
                <a:ea typeface="Calibri" panose="020F0502020204030204" pitchFamily="34" charset="0"/>
                <a:cs typeface="Times New Roman" panose="02020603050405020304" pitchFamily="18" charset="0"/>
              </a:rPr>
              <a:t>.</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In </a:t>
            </a:r>
            <a:r>
              <a:rPr lang="de-DE" dirty="0" err="1">
                <a:latin typeface="Calibri" panose="020F0502020204030204" pitchFamily="34" charset="0"/>
                <a:ea typeface="Calibri" panose="020F0502020204030204" pitchFamily="34" charset="0"/>
                <a:cs typeface="Times New Roman" panose="02020603050405020304" pitchFamily="18" charset="0"/>
              </a:rPr>
              <a:t>cases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compensation</a:t>
            </a:r>
            <a:r>
              <a:rPr lang="de-DE" dirty="0">
                <a:latin typeface="Calibri" panose="020F0502020204030204" pitchFamily="34" charset="0"/>
                <a:ea typeface="Calibri" panose="020F0502020204030204" pitchFamily="34" charset="0"/>
                <a:cs typeface="Times New Roman" panose="02020603050405020304" pitchFamily="18" charset="0"/>
              </a:rPr>
              <a:t>, check </a:t>
            </a:r>
            <a:r>
              <a:rPr lang="de-DE" dirty="0" err="1">
                <a:latin typeface="Calibri" panose="020F0502020204030204" pitchFamily="34" charset="0"/>
                <a:ea typeface="Calibri" panose="020F0502020204030204" pitchFamily="34" charset="0"/>
                <a:cs typeface="Times New Roman" panose="02020603050405020304" pitchFamily="18" charset="0"/>
              </a:rPr>
              <a:t>that</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ST-Score (</a:t>
            </a:r>
            <a:r>
              <a:rPr lang="de-DE" dirty="0" err="1">
                <a:latin typeface="Calibri" panose="020F0502020204030204" pitchFamily="34" charset="0"/>
                <a:ea typeface="Calibri" panose="020F0502020204030204" pitchFamily="34" charset="0"/>
                <a:cs typeface="Times New Roman" panose="02020603050405020304" pitchFamily="18" charset="0"/>
              </a:rPr>
              <a:t>mean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S- </a:t>
            </a:r>
            <a:r>
              <a:rPr lang="de-DE" dirty="0" err="1">
                <a:latin typeface="Calibri" panose="020F0502020204030204" pitchFamily="34" charset="0"/>
                <a:ea typeface="Calibri" panose="020F0502020204030204" pitchFamily="34" charset="0"/>
                <a:cs typeface="Times New Roman" panose="02020603050405020304" pitchFamily="18" charset="0"/>
              </a:rPr>
              <a:t>and</a:t>
            </a:r>
            <a:r>
              <a:rPr lang="de-DE" dirty="0">
                <a:latin typeface="Calibri" panose="020F0502020204030204" pitchFamily="34" charset="0"/>
                <a:ea typeface="Calibri" panose="020F0502020204030204" pitchFamily="34" charset="0"/>
                <a:cs typeface="Times New Roman" panose="02020603050405020304" pitchFamily="18" charset="0"/>
              </a:rPr>
              <a:t> T-</a:t>
            </a:r>
            <a:r>
              <a:rPr lang="de-DE" dirty="0" err="1">
                <a:latin typeface="Calibri" panose="020F0502020204030204" pitchFamily="34" charset="0"/>
                <a:ea typeface="Calibri" panose="020F0502020204030204" pitchFamily="34" charset="0"/>
                <a:cs typeface="Times New Roman" panose="02020603050405020304" pitchFamily="18" charset="0"/>
              </a:rPr>
              <a:t>Scores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isn´t</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more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less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equal</a:t>
            </a:r>
            <a:r>
              <a:rPr lang="de-DE" dirty="0">
                <a:latin typeface="Calibri" panose="020F0502020204030204" pitchFamily="34" charset="0"/>
                <a:ea typeface="Calibri" panose="020F0502020204030204" pitchFamily="34" charset="0"/>
                <a:cs typeface="Times New Roman" panose="02020603050405020304" pitchFamily="18" charset="0"/>
              </a:rPr>
              <a:t> – </a:t>
            </a:r>
            <a:r>
              <a:rPr lang="de-DE" dirty="0" err="1">
                <a:latin typeface="Calibri" panose="020F0502020204030204" pitchFamily="34" charset="0"/>
                <a:ea typeface="Calibri" panose="020F0502020204030204" pitchFamily="34" charset="0"/>
                <a:cs typeface="Times New Roman" panose="02020603050405020304" pitchFamily="18" charset="0"/>
              </a:rPr>
              <a:t>weak</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spatial</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summation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signal</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amplitude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can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compensated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increased</a:t>
            </a:r>
            <a:r>
              <a:rPr lang="de-DE" dirty="0">
                <a:latin typeface="Calibri" panose="020F0502020204030204" pitchFamily="34" charset="0"/>
                <a:ea typeface="Calibri" panose="020F0502020204030204" pitchFamily="34" charset="0"/>
                <a:cs typeface="Times New Roman" panose="02020603050405020304" pitchFamily="18" charset="0"/>
              </a:rPr>
              <a:t> temporal </a:t>
            </a:r>
            <a:r>
              <a:rPr lang="de-DE" dirty="0" err="1">
                <a:latin typeface="Calibri" panose="020F0502020204030204" pitchFamily="34" charset="0"/>
                <a:ea typeface="Calibri" panose="020F0502020204030204" pitchFamily="34" charset="0"/>
                <a:cs typeface="Times New Roman" panose="02020603050405020304" pitchFamily="18" charset="0"/>
              </a:rPr>
              <a:t>summation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signal</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frequency</a:t>
            </a:r>
            <a:r>
              <a:rPr lang="de-DE" dirty="0">
                <a:latin typeface="Calibri" panose="020F0502020204030204" pitchFamily="34" charset="0"/>
                <a:ea typeface="Calibri" panose="020F0502020204030204" pitchFamily="34" charset="0"/>
                <a:cs typeface="Times New Roman" panose="02020603050405020304" pitchFamily="18" charset="0"/>
              </a:rPr>
              <a:t>) in a </a:t>
            </a:r>
            <a:r>
              <a:rPr lang="de-DE" dirty="0" err="1">
                <a:latin typeface="Calibri" panose="020F0502020204030204" pitchFamily="34" charset="0"/>
                <a:ea typeface="Calibri" panose="020F0502020204030204" pitchFamily="34" charset="0"/>
                <a:cs typeface="Times New Roman" panose="02020603050405020304" pitchFamily="18" charset="0"/>
              </a:rPr>
              <a:t>muscle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and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i="1" dirty="0">
                <a:latin typeface="Calibri" panose="020F0502020204030204" pitchFamily="34" charset="0"/>
                <a:ea typeface="Calibri" panose="020F0502020204030204" pitchFamily="34" charset="0"/>
                <a:cs typeface="Times New Roman" panose="02020603050405020304" pitchFamily="18" charset="0"/>
              </a:rPr>
              <a:t>vice </a:t>
            </a:r>
            <a:r>
              <a:rPr lang="de-DE" i="1" dirty="0" err="1">
                <a:latin typeface="Calibri" panose="020F0502020204030204" pitchFamily="34" charset="0"/>
                <a:ea typeface="Calibri" panose="020F0502020204030204" pitchFamily="34" charset="0"/>
                <a:cs typeface="Times New Roman" panose="02020603050405020304" pitchFamily="18" charset="0"/>
              </a:rPr>
              <a:t>versa</a:t>
            </a:r>
            <a:r>
              <a:rPr lang="de-DE" dirty="0">
                <a:latin typeface="Calibri" panose="020F0502020204030204" pitchFamily="34" charset="0"/>
                <a:ea typeface="Calibri" panose="020F0502020204030204" pitchFamily="34" charset="0"/>
                <a:cs typeface="Times New Roman" panose="02020603050405020304" pitchFamily="18" charset="0"/>
              </a:rPr>
              <a:t>. This </a:t>
            </a:r>
            <a:r>
              <a:rPr lang="de-DE" dirty="0" err="1">
                <a:latin typeface="Calibri" panose="020F0502020204030204" pitchFamily="34" charset="0"/>
                <a:ea typeface="Calibri" panose="020F0502020204030204" pitchFamily="34" charset="0"/>
                <a:cs typeface="Times New Roman" panose="02020603050405020304" pitchFamily="18" charset="0"/>
              </a:rPr>
              <a:t>is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because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motor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cortex</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can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increase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force</a:t>
            </a:r>
            <a:r>
              <a:rPr lang="de-DE" dirty="0">
                <a:latin typeface="Calibri" panose="020F0502020204030204" pitchFamily="34" charset="0"/>
                <a:ea typeface="Calibri" panose="020F0502020204030204" pitchFamily="34" charset="0"/>
                <a:cs typeface="Times New Roman" panose="02020603050405020304" pitchFamily="18" charset="0"/>
              </a:rPr>
              <a:t> in </a:t>
            </a:r>
            <a:r>
              <a:rPr lang="de-DE" dirty="0" err="1">
                <a:latin typeface="Calibri" panose="020F0502020204030204" pitchFamily="34" charset="0"/>
                <a:ea typeface="Calibri" panose="020F0502020204030204" pitchFamily="34" charset="0"/>
                <a:cs typeface="Times New Roman" panose="02020603050405020304" pitchFamily="18" charset="0"/>
              </a:rPr>
              <a:t>any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given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muscle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either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recruiting</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more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muscle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fibers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spatial</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summation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increasing</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firing</a:t>
            </a:r>
            <a:r>
              <a:rPr lang="de-DE" dirty="0">
                <a:latin typeface="Calibri" panose="020F0502020204030204" pitchFamily="34" charset="0"/>
                <a:ea typeface="Calibri" panose="020F0502020204030204" pitchFamily="34" charset="0"/>
                <a:cs typeface="Times New Roman" panose="02020603050405020304" pitchFamily="18" charset="0"/>
              </a:rPr>
              <a:t> rate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active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muscle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fibers</a:t>
            </a:r>
            <a:r>
              <a:rPr lang="de-DE" dirty="0">
                <a:latin typeface="Calibri" panose="020F0502020204030204" pitchFamily="34" charset="0"/>
                <a:ea typeface="Calibri" panose="020F0502020204030204" pitchFamily="34" charset="0"/>
                <a:cs typeface="Times New Roman" panose="02020603050405020304" pitchFamily="18" charset="0"/>
              </a:rPr>
              <a:t> (temporal </a:t>
            </a:r>
            <a:r>
              <a:rPr lang="de-DE" dirty="0" err="1">
                <a:latin typeface="Calibri" panose="020F0502020204030204" pitchFamily="34" charset="0"/>
                <a:ea typeface="Calibri" panose="020F0502020204030204" pitchFamily="34" charset="0"/>
                <a:cs typeface="Times New Roman" panose="02020603050405020304" pitchFamily="18" charset="0"/>
              </a:rPr>
              <a:t>summation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both</a:t>
            </a:r>
            <a:r>
              <a:rPr lang="de-DE" dirty="0">
                <a:latin typeface="Calibri" panose="020F0502020204030204" pitchFamily="34" charset="0"/>
                <a:ea typeface="Calibri" panose="020F0502020204030204" pitchFamily="34" charset="0"/>
                <a:cs typeface="Times New Roman" panose="02020603050405020304" pitchFamily="18" charset="0"/>
              </a:rPr>
              <a:t>.  </a:t>
            </a:r>
            <a:endParaRPr lang="da-DK"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1793156"/>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68735</TotalTime>
  <Words>851</Words>
  <Application>Microsoft Office PowerPoint</Application>
  <PresentationFormat>On-screen Show (4:3)</PresentationFormat>
  <Paragraphs>59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Garamond</vt:lpstr>
      <vt:lpstr>MS Mincho</vt:lpstr>
      <vt:lpstr>Symbol</vt:lpstr>
      <vt:lpstr>Times New Roman</vt:lpstr>
      <vt:lpstr>Kontortema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MyoDynamik ApS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 placerings studie</dc:title>
  <dc:creator>Kiara Salomons</dc:creator>
  <cp:lastModifiedBy>R Di Maria</cp:lastModifiedBy>
  <cp:revision>122</cp:revision>
  <cp:lastPrinted>2017-06-19T05:33:37Z</cp:lastPrinted>
  <dcterms:created xsi:type="dcterms:W3CDTF">2017-02-10T12:34:35Z</dcterms:created>
  <dcterms:modified xsi:type="dcterms:W3CDTF">2021-10-19T21:38:23Z</dcterms:modified>
</cp:coreProperties>
</file>